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70" r:id="rId3"/>
    <p:sldId id="258" r:id="rId4"/>
    <p:sldId id="259" r:id="rId5"/>
    <p:sldId id="260" r:id="rId6"/>
    <p:sldId id="261" r:id="rId7"/>
    <p:sldId id="265" r:id="rId8"/>
    <p:sldId id="264" r:id="rId9"/>
    <p:sldId id="266" r:id="rId10"/>
    <p:sldId id="268" r:id="rId11"/>
    <p:sldId id="271" r:id="rId12"/>
    <p:sldId id="272" r:id="rId13"/>
    <p:sldId id="263"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Среден стил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5346" autoAdjust="0"/>
  </p:normalViewPr>
  <p:slideViewPr>
    <p:cSldViewPr snapToGrid="0">
      <p:cViewPr varScale="1">
        <p:scale>
          <a:sx n="99" d="100"/>
          <a:sy n="99" d="100"/>
        </p:scale>
        <p:origin x="-90" y="-846"/>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Контейнер за горния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bg-BG"/>
          </a:p>
        </p:txBody>
      </p:sp>
      <p:sp>
        <p:nvSpPr>
          <p:cNvPr id="3" name="Контейнер за 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80B43F-C9B6-43BD-8917-B36D6E5F79AD}" type="datetimeFigureOut">
              <a:rPr lang="bg-BG" smtClean="0"/>
              <a:t>06.12.2019</a:t>
            </a:fld>
            <a:endParaRPr lang="bg-BG"/>
          </a:p>
        </p:txBody>
      </p:sp>
      <p:sp>
        <p:nvSpPr>
          <p:cNvPr id="4" name="Контейнер за изображение на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bg-BG"/>
          </a:p>
        </p:txBody>
      </p:sp>
      <p:sp>
        <p:nvSpPr>
          <p:cNvPr id="5" name="Контейнер за бележ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6" name="Контейнер за долния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bg-BG"/>
          </a:p>
        </p:txBody>
      </p:sp>
      <p:sp>
        <p:nvSpPr>
          <p:cNvPr id="7" name="Контейнер за номер на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BA1254-7293-417F-A9E8-32A78A274859}" type="slidenum">
              <a:rPr lang="bg-BG" smtClean="0"/>
              <a:t>‹#›</a:t>
            </a:fld>
            <a:endParaRPr lang="bg-BG"/>
          </a:p>
        </p:txBody>
      </p:sp>
    </p:spTree>
    <p:extLst>
      <p:ext uri="{BB962C8B-B14F-4D97-AF65-F5344CB8AC3E}">
        <p14:creationId xmlns:p14="http://schemas.microsoft.com/office/powerpoint/2010/main" val="42181415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Контейнер за изображение на слайда 1"/>
          <p:cNvSpPr>
            <a:spLocks noGrp="1" noRot="1" noChangeAspect="1"/>
          </p:cNvSpPr>
          <p:nvPr>
            <p:ph type="sldImg"/>
          </p:nvPr>
        </p:nvSpPr>
        <p:spPr/>
      </p:sp>
      <p:sp>
        <p:nvSpPr>
          <p:cNvPr id="3" name="Контейнер за бележки 2"/>
          <p:cNvSpPr>
            <a:spLocks noGrp="1"/>
          </p:cNvSpPr>
          <p:nvPr>
            <p:ph type="body" idx="1"/>
          </p:nvPr>
        </p:nvSpPr>
        <p:spPr/>
        <p:txBody>
          <a:bodyPr/>
          <a:lstStyle/>
          <a:p>
            <a:endParaRPr lang="bg-BG" dirty="0"/>
          </a:p>
        </p:txBody>
      </p:sp>
      <p:sp>
        <p:nvSpPr>
          <p:cNvPr id="4" name="Контейнер за номер на слайда 3"/>
          <p:cNvSpPr>
            <a:spLocks noGrp="1"/>
          </p:cNvSpPr>
          <p:nvPr>
            <p:ph type="sldNum" sz="quarter" idx="5"/>
          </p:nvPr>
        </p:nvSpPr>
        <p:spPr/>
        <p:txBody>
          <a:bodyPr/>
          <a:lstStyle/>
          <a:p>
            <a:fld id="{74BA1254-7293-417F-A9E8-32A78A274859}" type="slidenum">
              <a:rPr lang="bg-BG" smtClean="0"/>
              <a:t>12</a:t>
            </a:fld>
            <a:endParaRPr lang="bg-BG"/>
          </a:p>
        </p:txBody>
      </p:sp>
    </p:spTree>
    <p:extLst>
      <p:ext uri="{BB962C8B-B14F-4D97-AF65-F5344CB8AC3E}">
        <p14:creationId xmlns:p14="http://schemas.microsoft.com/office/powerpoint/2010/main" val="37405020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BA2956F-2141-41F2-9C79-0EDB3904BA61}" type="datetimeFigureOut">
              <a:rPr lang="bg-BG" smtClean="0"/>
              <a:t>06.12.2019</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DA8B1BDC-C705-44C8-975F-35C3C1CF4739}" type="slidenum">
              <a:rPr lang="bg-BG" smtClean="0"/>
              <a:t>‹#›</a:t>
            </a:fld>
            <a:endParaRPr lang="bg-BG"/>
          </a:p>
        </p:txBody>
      </p:sp>
    </p:spTree>
    <p:extLst>
      <p:ext uri="{BB962C8B-B14F-4D97-AF65-F5344CB8AC3E}">
        <p14:creationId xmlns:p14="http://schemas.microsoft.com/office/powerpoint/2010/main" val="3435585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A2956F-2141-41F2-9C79-0EDB3904BA61}" type="datetimeFigureOut">
              <a:rPr lang="bg-BG" smtClean="0"/>
              <a:t>06.12.2019</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DA8B1BDC-C705-44C8-975F-35C3C1CF4739}" type="slidenum">
              <a:rPr lang="bg-BG" smtClean="0"/>
              <a:t>‹#›</a:t>
            </a:fld>
            <a:endParaRPr lang="bg-BG"/>
          </a:p>
        </p:txBody>
      </p:sp>
    </p:spTree>
    <p:extLst>
      <p:ext uri="{BB962C8B-B14F-4D97-AF65-F5344CB8AC3E}">
        <p14:creationId xmlns:p14="http://schemas.microsoft.com/office/powerpoint/2010/main" val="24207770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BA2956F-2141-41F2-9C79-0EDB3904BA61}" type="datetimeFigureOut">
              <a:rPr lang="bg-BG" smtClean="0"/>
              <a:t>06.12.2019</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DA8B1BDC-C705-44C8-975F-35C3C1CF4739}" type="slidenum">
              <a:rPr lang="bg-BG" smtClean="0"/>
              <a:t>‹#›</a:t>
            </a:fld>
            <a:endParaRPr lang="bg-BG"/>
          </a:p>
        </p:txBody>
      </p:sp>
    </p:spTree>
    <p:extLst>
      <p:ext uri="{BB962C8B-B14F-4D97-AF65-F5344CB8AC3E}">
        <p14:creationId xmlns:p14="http://schemas.microsoft.com/office/powerpoint/2010/main" val="19474877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A2956F-2141-41F2-9C79-0EDB3904BA61}" type="datetimeFigureOut">
              <a:rPr lang="bg-BG" smtClean="0"/>
              <a:t>06.12.2019</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DA8B1BDC-C705-44C8-975F-35C3C1CF4739}" type="slidenum">
              <a:rPr lang="bg-BG" smtClean="0"/>
              <a:t>‹#›</a:t>
            </a:fld>
            <a:endParaRPr lang="bg-BG"/>
          </a:p>
        </p:txBody>
      </p:sp>
    </p:spTree>
    <p:extLst>
      <p:ext uri="{BB962C8B-B14F-4D97-AF65-F5344CB8AC3E}">
        <p14:creationId xmlns:p14="http://schemas.microsoft.com/office/powerpoint/2010/main" val="29690100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BA2956F-2141-41F2-9C79-0EDB3904BA61}" type="datetimeFigureOut">
              <a:rPr lang="bg-BG" smtClean="0"/>
              <a:t>06.12.2019</a:t>
            </a:fld>
            <a:endParaRPr lang="bg-BG"/>
          </a:p>
        </p:txBody>
      </p:sp>
      <p:sp>
        <p:nvSpPr>
          <p:cNvPr id="8" name="Footer Placeholder 7"/>
          <p:cNvSpPr>
            <a:spLocks noGrp="1"/>
          </p:cNvSpPr>
          <p:nvPr>
            <p:ph type="ftr" sz="quarter" idx="11"/>
          </p:nvPr>
        </p:nvSpPr>
        <p:spPr/>
        <p:txBody>
          <a:bodyPr/>
          <a:lstStyle/>
          <a:p>
            <a:endParaRPr lang="bg-BG"/>
          </a:p>
        </p:txBody>
      </p:sp>
      <p:sp>
        <p:nvSpPr>
          <p:cNvPr id="9" name="Slide Number Placeholder 8"/>
          <p:cNvSpPr>
            <a:spLocks noGrp="1"/>
          </p:cNvSpPr>
          <p:nvPr>
            <p:ph type="sldNum" sz="quarter" idx="12"/>
          </p:nvPr>
        </p:nvSpPr>
        <p:spPr/>
        <p:txBody>
          <a:bodyPr/>
          <a:lstStyle/>
          <a:p>
            <a:fld id="{DA8B1BDC-C705-44C8-975F-35C3C1CF4739}" type="slidenum">
              <a:rPr lang="bg-BG" smtClean="0"/>
              <a:t>‹#›</a:t>
            </a:fld>
            <a:endParaRPr lang="bg-BG"/>
          </a:p>
        </p:txBody>
      </p:sp>
    </p:spTree>
    <p:extLst>
      <p:ext uri="{BB962C8B-B14F-4D97-AF65-F5344CB8AC3E}">
        <p14:creationId xmlns:p14="http://schemas.microsoft.com/office/powerpoint/2010/main" val="41128159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BA2956F-2141-41F2-9C79-0EDB3904BA61}" type="datetimeFigureOut">
              <a:rPr lang="bg-BG" smtClean="0"/>
              <a:t>06.12.2019</a:t>
            </a:fld>
            <a:endParaRPr lang="bg-BG"/>
          </a:p>
        </p:txBody>
      </p:sp>
      <p:sp>
        <p:nvSpPr>
          <p:cNvPr id="4" name="Footer Placeholder 3"/>
          <p:cNvSpPr>
            <a:spLocks noGrp="1"/>
          </p:cNvSpPr>
          <p:nvPr>
            <p:ph type="ftr" sz="quarter" idx="11"/>
          </p:nvPr>
        </p:nvSpPr>
        <p:spPr/>
        <p:txBody>
          <a:bodyPr/>
          <a:lstStyle/>
          <a:p>
            <a:endParaRPr lang="bg-BG"/>
          </a:p>
        </p:txBody>
      </p:sp>
      <p:sp>
        <p:nvSpPr>
          <p:cNvPr id="5" name="Slide Number Placeholder 4"/>
          <p:cNvSpPr>
            <a:spLocks noGrp="1"/>
          </p:cNvSpPr>
          <p:nvPr>
            <p:ph type="sldNum" sz="quarter" idx="12"/>
          </p:nvPr>
        </p:nvSpPr>
        <p:spPr/>
        <p:txBody>
          <a:bodyPr/>
          <a:lstStyle/>
          <a:p>
            <a:fld id="{DA8B1BDC-C705-44C8-975F-35C3C1CF4739}" type="slidenum">
              <a:rPr lang="bg-BG" smtClean="0"/>
              <a:t>‹#›</a:t>
            </a:fld>
            <a:endParaRPr lang="bg-BG"/>
          </a:p>
        </p:txBody>
      </p:sp>
    </p:spTree>
    <p:extLst>
      <p:ext uri="{BB962C8B-B14F-4D97-AF65-F5344CB8AC3E}">
        <p14:creationId xmlns:p14="http://schemas.microsoft.com/office/powerpoint/2010/main" val="925377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A2956F-2141-41F2-9C79-0EDB3904BA61}" type="datetimeFigureOut">
              <a:rPr lang="bg-BG" smtClean="0"/>
              <a:t>06.12.2019</a:t>
            </a:fld>
            <a:endParaRPr lang="bg-BG"/>
          </a:p>
        </p:txBody>
      </p:sp>
      <p:sp>
        <p:nvSpPr>
          <p:cNvPr id="3" name="Footer Placeholder 2"/>
          <p:cNvSpPr>
            <a:spLocks noGrp="1"/>
          </p:cNvSpPr>
          <p:nvPr>
            <p:ph type="ftr" sz="quarter" idx="11"/>
          </p:nvPr>
        </p:nvSpPr>
        <p:spPr/>
        <p:txBody>
          <a:bodyPr/>
          <a:lstStyle/>
          <a:p>
            <a:endParaRPr lang="bg-BG"/>
          </a:p>
        </p:txBody>
      </p:sp>
      <p:sp>
        <p:nvSpPr>
          <p:cNvPr id="4" name="Slide Number Placeholder 3"/>
          <p:cNvSpPr>
            <a:spLocks noGrp="1"/>
          </p:cNvSpPr>
          <p:nvPr>
            <p:ph type="sldNum" sz="quarter" idx="12"/>
          </p:nvPr>
        </p:nvSpPr>
        <p:spPr/>
        <p:txBody>
          <a:bodyPr/>
          <a:lstStyle/>
          <a:p>
            <a:fld id="{DA8B1BDC-C705-44C8-975F-35C3C1CF4739}" type="slidenum">
              <a:rPr lang="bg-BG" smtClean="0"/>
              <a:t>‹#›</a:t>
            </a:fld>
            <a:endParaRPr lang="bg-BG"/>
          </a:p>
        </p:txBody>
      </p:sp>
    </p:spTree>
    <p:extLst>
      <p:ext uri="{BB962C8B-B14F-4D97-AF65-F5344CB8AC3E}">
        <p14:creationId xmlns:p14="http://schemas.microsoft.com/office/powerpoint/2010/main" val="2045628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BA2956F-2141-41F2-9C79-0EDB3904BA61}" type="datetimeFigureOut">
              <a:rPr lang="bg-BG" smtClean="0"/>
              <a:t>06.12.2019</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DA8B1BDC-C705-44C8-975F-35C3C1CF4739}" type="slidenum">
              <a:rPr lang="bg-BG" smtClean="0"/>
              <a:t>‹#›</a:t>
            </a:fld>
            <a:endParaRPr lang="bg-BG"/>
          </a:p>
        </p:txBody>
      </p:sp>
    </p:spTree>
    <p:extLst>
      <p:ext uri="{BB962C8B-B14F-4D97-AF65-F5344CB8AC3E}">
        <p14:creationId xmlns:p14="http://schemas.microsoft.com/office/powerpoint/2010/main" val="2221614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BA2956F-2141-41F2-9C79-0EDB3904BA61}" type="datetimeFigureOut">
              <a:rPr lang="bg-BG" smtClean="0"/>
              <a:t>06.12.2019</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DA8B1BDC-C705-44C8-975F-35C3C1CF4739}" type="slidenum">
              <a:rPr lang="bg-BG" smtClean="0"/>
              <a:t>‹#›</a:t>
            </a:fld>
            <a:endParaRPr lang="bg-BG"/>
          </a:p>
        </p:txBody>
      </p:sp>
    </p:spTree>
    <p:extLst>
      <p:ext uri="{BB962C8B-B14F-4D97-AF65-F5344CB8AC3E}">
        <p14:creationId xmlns:p14="http://schemas.microsoft.com/office/powerpoint/2010/main" val="15720846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BA2956F-2141-41F2-9C79-0EDB3904BA61}" type="datetimeFigureOut">
              <a:rPr lang="bg-BG" smtClean="0"/>
              <a:t>06.12.2019</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DA8B1BDC-C705-44C8-975F-35C3C1CF4739}" type="slidenum">
              <a:rPr lang="bg-BG" smtClean="0"/>
              <a:t>‹#›</a:t>
            </a:fld>
            <a:endParaRPr lang="bg-BG"/>
          </a:p>
        </p:txBody>
      </p:sp>
    </p:spTree>
    <p:extLst>
      <p:ext uri="{BB962C8B-B14F-4D97-AF65-F5344CB8AC3E}">
        <p14:creationId xmlns:p14="http://schemas.microsoft.com/office/powerpoint/2010/main" val="10254528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BA2956F-2141-41F2-9C79-0EDB3904BA61}" type="datetimeFigureOut">
              <a:rPr lang="bg-BG" smtClean="0"/>
              <a:t>06.12.2019</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DA8B1BDC-C705-44C8-975F-35C3C1CF4739}" type="slidenum">
              <a:rPr lang="bg-BG" smtClean="0"/>
              <a:t>‹#›</a:t>
            </a:fld>
            <a:endParaRPr lang="bg-BG"/>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9185470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BA2956F-2141-41F2-9C79-0EDB3904BA61}" type="datetimeFigureOut">
              <a:rPr lang="bg-BG" smtClean="0"/>
              <a:t>06.12.2019</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DA8B1BDC-C705-44C8-975F-35C3C1CF4739}" type="slidenum">
              <a:rPr lang="bg-BG" smtClean="0"/>
              <a:t>‹#›</a:t>
            </a:fld>
            <a:endParaRPr lang="bg-BG"/>
          </a:p>
        </p:txBody>
      </p:sp>
    </p:spTree>
    <p:extLst>
      <p:ext uri="{BB962C8B-B14F-4D97-AF65-F5344CB8AC3E}">
        <p14:creationId xmlns:p14="http://schemas.microsoft.com/office/powerpoint/2010/main" val="15555200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BA2956F-2141-41F2-9C79-0EDB3904BA61}" type="datetimeFigureOut">
              <a:rPr lang="bg-BG" smtClean="0"/>
              <a:t>06.12.2019</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DA8B1BDC-C705-44C8-975F-35C3C1CF4739}" type="slidenum">
              <a:rPr lang="bg-BG" smtClean="0"/>
              <a:t>‹#›</a:t>
            </a:fld>
            <a:endParaRPr lang="bg-BG"/>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044394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BA2956F-2141-41F2-9C79-0EDB3904BA61}" type="datetimeFigureOut">
              <a:rPr lang="bg-BG" smtClean="0"/>
              <a:t>06.12.2019</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DA8B1BDC-C705-44C8-975F-35C3C1CF4739}" type="slidenum">
              <a:rPr lang="bg-BG" smtClean="0"/>
              <a:t>‹#›</a:t>
            </a:fld>
            <a:endParaRPr lang="bg-BG"/>
          </a:p>
        </p:txBody>
      </p:sp>
    </p:spTree>
    <p:extLst>
      <p:ext uri="{BB962C8B-B14F-4D97-AF65-F5344CB8AC3E}">
        <p14:creationId xmlns:p14="http://schemas.microsoft.com/office/powerpoint/2010/main" val="15627846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A2956F-2141-41F2-9C79-0EDB3904BA61}" type="datetimeFigureOut">
              <a:rPr lang="bg-BG" smtClean="0"/>
              <a:t>06.12.2019</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DA8B1BDC-C705-44C8-975F-35C3C1CF4739}" type="slidenum">
              <a:rPr lang="bg-BG" smtClean="0"/>
              <a:t>‹#›</a:t>
            </a:fld>
            <a:endParaRPr lang="bg-BG"/>
          </a:p>
        </p:txBody>
      </p:sp>
    </p:spTree>
    <p:extLst>
      <p:ext uri="{BB962C8B-B14F-4D97-AF65-F5344CB8AC3E}">
        <p14:creationId xmlns:p14="http://schemas.microsoft.com/office/powerpoint/2010/main" val="8935218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A2956F-2141-41F2-9C79-0EDB3904BA61}" type="datetimeFigureOut">
              <a:rPr lang="bg-BG" smtClean="0"/>
              <a:t>06.12.2019</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DA8B1BDC-C705-44C8-975F-35C3C1CF4739}" type="slidenum">
              <a:rPr lang="bg-BG" smtClean="0"/>
              <a:t>‹#›</a:t>
            </a:fld>
            <a:endParaRPr lang="bg-BG"/>
          </a:p>
        </p:txBody>
      </p:sp>
    </p:spTree>
    <p:extLst>
      <p:ext uri="{BB962C8B-B14F-4D97-AF65-F5344CB8AC3E}">
        <p14:creationId xmlns:p14="http://schemas.microsoft.com/office/powerpoint/2010/main" val="3695821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BA2956F-2141-41F2-9C79-0EDB3904BA61}" type="datetimeFigureOut">
              <a:rPr lang="bg-BG" smtClean="0"/>
              <a:t>06.12.2019</a:t>
            </a:fld>
            <a:endParaRPr lang="bg-BG"/>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bg-BG"/>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A8B1BDC-C705-44C8-975F-35C3C1CF4739}" type="slidenum">
              <a:rPr lang="bg-BG" smtClean="0"/>
              <a:t>‹#›</a:t>
            </a:fld>
            <a:endParaRPr lang="bg-BG"/>
          </a:p>
        </p:txBody>
      </p:sp>
    </p:spTree>
    <p:extLst>
      <p:ext uri="{BB962C8B-B14F-4D97-AF65-F5344CB8AC3E}">
        <p14:creationId xmlns:p14="http://schemas.microsoft.com/office/powerpoint/2010/main" val="19653165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45326" y="1278515"/>
            <a:ext cx="8203474" cy="2378280"/>
          </a:xfrm>
          <a:prstGeom prst="rect">
            <a:avLst/>
          </a:prstGeom>
        </p:spPr>
        <p:txBody>
          <a:bodyPr wrap="square">
            <a:spAutoFit/>
          </a:bodyPr>
          <a:lstStyle/>
          <a:p>
            <a:pPr algn="ctr">
              <a:lnSpc>
                <a:spcPct val="115000"/>
              </a:lnSpc>
              <a:spcAft>
                <a:spcPts val="1000"/>
              </a:spcAft>
            </a:pPr>
            <a:r>
              <a:rPr lang="bg-BG" sz="4400" b="1" dirty="0">
                <a:solidFill>
                  <a:srgbClr val="C00000"/>
                </a:solidFill>
                <a:latin typeface="Arial Nova"/>
                <a:ea typeface="Calibri" panose="020F0502020204030204" pitchFamily="34" charset="0"/>
                <a:cs typeface="Arial" panose="020B0604020202020204" pitchFamily="34" charset="0"/>
              </a:rPr>
              <a:t>ДЕЙНОСТТА НА СДРУЖЕНИЯТА ПРИ   УСЛОВИЯТА НА АЧС</a:t>
            </a:r>
            <a:endParaRPr lang="bg-BG" sz="4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p:cNvSpPr/>
          <p:nvPr/>
        </p:nvSpPr>
        <p:spPr>
          <a:xfrm>
            <a:off x="853440" y="5744732"/>
            <a:ext cx="8708571" cy="871008"/>
          </a:xfrm>
          <a:prstGeom prst="rect">
            <a:avLst/>
          </a:prstGeom>
        </p:spPr>
        <p:txBody>
          <a:bodyPr wrap="square">
            <a:spAutoFit/>
          </a:bodyPr>
          <a:lstStyle/>
          <a:p>
            <a:pPr algn="ctr">
              <a:lnSpc>
                <a:spcPct val="115000"/>
              </a:lnSpc>
              <a:spcAft>
                <a:spcPts val="1000"/>
              </a:spcAft>
            </a:pPr>
            <a:r>
              <a:rPr lang="bg-BG" sz="4400" b="1" dirty="0" smtClean="0">
                <a:solidFill>
                  <a:srgbClr val="C00000"/>
                </a:solidFill>
                <a:latin typeface="Arial Nova"/>
                <a:ea typeface="Calibri" panose="020F0502020204030204" pitchFamily="34" charset="0"/>
                <a:cs typeface="Arial" panose="020B0604020202020204" pitchFamily="34" charset="0"/>
              </a:rPr>
              <a:t>Ноември 2019 </a:t>
            </a:r>
            <a:r>
              <a:rPr lang="bg-BG" sz="4400" b="1" dirty="0">
                <a:solidFill>
                  <a:srgbClr val="C00000"/>
                </a:solidFill>
                <a:latin typeface="Arial Nova"/>
                <a:ea typeface="Calibri" panose="020F0502020204030204" pitchFamily="34" charset="0"/>
                <a:cs typeface="Arial" panose="020B0604020202020204" pitchFamily="34" charset="0"/>
              </a:rPr>
              <a:t>г.</a:t>
            </a:r>
            <a:endParaRPr lang="bg-BG" sz="4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80757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2263" y="336878"/>
            <a:ext cx="9526137" cy="923330"/>
          </a:xfrm>
          <a:prstGeom prst="rect">
            <a:avLst/>
          </a:prstGeom>
        </p:spPr>
        <p:txBody>
          <a:bodyPr wrap="square">
            <a:spAutoFit/>
          </a:bodyPr>
          <a:lstStyle/>
          <a:p>
            <a:pPr algn="ctr"/>
            <a:endParaRPr lang="bg-BG" b="1" dirty="0">
              <a:solidFill>
                <a:prstClr val="black"/>
              </a:solidFill>
              <a:latin typeface="Arial Nova"/>
              <a:ea typeface="Calibri" panose="020F0502020204030204" pitchFamily="34" charset="0"/>
              <a:cs typeface="Times New Roman" panose="02020603050405020304" pitchFamily="18" charset="0"/>
            </a:endParaRPr>
          </a:p>
          <a:p>
            <a:pPr algn="ctr"/>
            <a:r>
              <a:rPr lang="bg-BG" b="1" dirty="0">
                <a:solidFill>
                  <a:prstClr val="black"/>
                </a:solidFill>
                <a:latin typeface="Arial Nova"/>
                <a:ea typeface="Calibri" panose="020F0502020204030204" pitchFamily="34" charset="0"/>
                <a:cs typeface="Times New Roman" panose="02020603050405020304" pitchFamily="18" charset="0"/>
              </a:rPr>
              <a:t>ФИНАНСИТЕ НА СДРУЖЕНИЯТА В УСЛОВИЯТА НА АЧС</a:t>
            </a:r>
            <a:br>
              <a:rPr lang="bg-BG" b="1" dirty="0">
                <a:solidFill>
                  <a:prstClr val="black"/>
                </a:solidFill>
                <a:latin typeface="Arial Nova"/>
                <a:ea typeface="Calibri" panose="020F0502020204030204" pitchFamily="34" charset="0"/>
                <a:cs typeface="Times New Roman" panose="02020603050405020304" pitchFamily="18" charset="0"/>
              </a:rPr>
            </a:br>
            <a:endParaRPr lang="en-US" dirty="0">
              <a:latin typeface="Arial Nova"/>
            </a:endParaRPr>
          </a:p>
        </p:txBody>
      </p:sp>
      <p:sp>
        <p:nvSpPr>
          <p:cNvPr id="6" name="Rectangle 5"/>
          <p:cNvSpPr/>
          <p:nvPr/>
        </p:nvSpPr>
        <p:spPr>
          <a:xfrm>
            <a:off x="532262" y="1260209"/>
            <a:ext cx="9526137" cy="5213928"/>
          </a:xfrm>
          <a:prstGeom prst="rect">
            <a:avLst/>
          </a:prstGeom>
        </p:spPr>
        <p:txBody>
          <a:bodyPr wrap="square">
            <a:spAutoFit/>
          </a:bodyPr>
          <a:lstStyle/>
          <a:p>
            <a:pPr algn="just">
              <a:lnSpc>
                <a:spcPct val="114000"/>
              </a:lnSpc>
              <a:spcAft>
                <a:spcPts val="1000"/>
              </a:spcAft>
            </a:pPr>
            <a:r>
              <a:rPr lang="ru-RU" dirty="0"/>
              <a:t>	</a:t>
            </a:r>
            <a:r>
              <a:rPr lang="ru-RU" dirty="0">
                <a:latin typeface="Arial Nova"/>
              </a:rPr>
              <a:t> В условията на АЧС, дейността на сдруженията се променя динамично. Това изисква, както периодични наблюдения и анализ на финансовото им състояние, така и по-строг контрол.</a:t>
            </a:r>
          </a:p>
          <a:p>
            <a:pPr algn="just">
              <a:lnSpc>
                <a:spcPct val="114000"/>
              </a:lnSpc>
              <a:spcAft>
                <a:spcPts val="1000"/>
              </a:spcAft>
            </a:pPr>
            <a:r>
              <a:rPr lang="ru-RU" dirty="0">
                <a:latin typeface="Arial Nova"/>
              </a:rPr>
              <a:t>	Стабилното Финансово състояние на Сдруженията позволява да финансират безпрепятствено своята дейност и се определя от:</a:t>
            </a:r>
          </a:p>
          <a:p>
            <a:pPr>
              <a:lnSpc>
                <a:spcPct val="114000"/>
              </a:lnSpc>
              <a:spcAft>
                <a:spcPts val="1000"/>
              </a:spcAft>
            </a:pPr>
            <a:r>
              <a:rPr lang="ru-RU" dirty="0">
                <a:latin typeface="Arial Nova"/>
              </a:rPr>
              <a:t>	•осигуреността на сдруженията с финансови ресурси, необходими за поддържане на нормалната и работа;</a:t>
            </a:r>
            <a:br>
              <a:rPr lang="ru-RU" dirty="0">
                <a:latin typeface="Arial Nova"/>
              </a:rPr>
            </a:br>
            <a:r>
              <a:rPr lang="ru-RU" dirty="0">
                <a:latin typeface="Arial Nova"/>
              </a:rPr>
              <a:t>	•ефективното и целесъобразно използване на финансовите ресурси;</a:t>
            </a:r>
            <a:br>
              <a:rPr lang="ru-RU" dirty="0">
                <a:latin typeface="Arial Nova"/>
              </a:rPr>
            </a:br>
            <a:r>
              <a:rPr lang="ru-RU" dirty="0">
                <a:latin typeface="Arial Nova"/>
              </a:rPr>
              <a:t>	•финансовата устойчивост и платежоспособност на сдруженията;</a:t>
            </a:r>
            <a:br>
              <a:rPr lang="ru-RU" dirty="0">
                <a:latin typeface="Arial Nova"/>
              </a:rPr>
            </a:br>
            <a:r>
              <a:rPr lang="ru-RU" dirty="0">
                <a:latin typeface="Arial Nova"/>
              </a:rPr>
              <a:t>	•взаимоотношенията на сдруженията с други лица, доставчици;</a:t>
            </a:r>
            <a:br>
              <a:rPr lang="ru-RU" dirty="0">
                <a:latin typeface="Arial Nova"/>
              </a:rPr>
            </a:br>
            <a:r>
              <a:rPr lang="ru-RU" dirty="0">
                <a:latin typeface="Arial Nova"/>
              </a:rPr>
              <a:t>	•планомерното постъпване и изразходване на паричните средства.</a:t>
            </a:r>
          </a:p>
          <a:p>
            <a:pPr algn="just">
              <a:lnSpc>
                <a:spcPct val="114000"/>
              </a:lnSpc>
              <a:spcAft>
                <a:spcPts val="1000"/>
              </a:spcAft>
            </a:pPr>
            <a:r>
              <a:rPr lang="ru-RU" dirty="0">
                <a:latin typeface="Arial Nova"/>
              </a:rPr>
              <a:t>	Текущото счетоводно отчитане следва да се организира по изготвен индивидуален сметкоплан, в който са включени счетоводни сметки за отделно отчитане на нестопанската и стопанска дейност, отделно отчитане на приходите и разходите от тези дейности. </a:t>
            </a:r>
            <a:endParaRPr lang="en-US" dirty="0">
              <a:latin typeface="Arial Nova"/>
            </a:endParaRPr>
          </a:p>
        </p:txBody>
      </p:sp>
    </p:spTree>
    <p:extLst>
      <p:ext uri="{BB962C8B-B14F-4D97-AF65-F5344CB8AC3E}">
        <p14:creationId xmlns:p14="http://schemas.microsoft.com/office/powerpoint/2010/main" val="40922154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97280" y="414529"/>
            <a:ext cx="8046720" cy="6185155"/>
          </a:xfrm>
          <a:prstGeom prst="rect">
            <a:avLst/>
          </a:prstGeom>
        </p:spPr>
        <p:txBody>
          <a:bodyPr wrap="square">
            <a:spAutoFit/>
          </a:bodyPr>
          <a:lstStyle/>
          <a:p>
            <a:pPr algn="just"/>
            <a:r>
              <a:rPr lang="bg-BG" b="1" dirty="0">
                <a:latin typeface="Arial Nova"/>
              </a:rPr>
              <a:t>     	С цел упражняване на по-ефективен контрол, е препоръчително текущо да се обръща специално внимание на:</a:t>
            </a:r>
          </a:p>
          <a:p>
            <a:pPr algn="just">
              <a:lnSpc>
                <a:spcPct val="114000"/>
              </a:lnSpc>
              <a:spcAft>
                <a:spcPts val="1000"/>
              </a:spcAft>
            </a:pPr>
            <a:r>
              <a:rPr lang="bg-BG" b="1" dirty="0">
                <a:latin typeface="Arial Nova"/>
              </a:rPr>
              <a:t>	</a:t>
            </a:r>
          </a:p>
          <a:p>
            <a:pPr algn="just">
              <a:lnSpc>
                <a:spcPct val="114000"/>
              </a:lnSpc>
              <a:spcAft>
                <a:spcPts val="1000"/>
              </a:spcAft>
            </a:pPr>
            <a:r>
              <a:rPr lang="bg-BG" b="1" dirty="0">
                <a:latin typeface="Arial Nova"/>
              </a:rPr>
              <a:t>	1.</a:t>
            </a:r>
            <a:r>
              <a:rPr lang="bg-BG" dirty="0">
                <a:latin typeface="Arial Nova"/>
              </a:rPr>
              <a:t> </a:t>
            </a:r>
            <a:r>
              <a:rPr lang="ru-RU" b="1" dirty="0">
                <a:latin typeface="Arial Nova"/>
              </a:rPr>
              <a:t>Правилното разпределение на постъпилите средства по чл.65а от ППЗЛОД </a:t>
            </a:r>
            <a:r>
              <a:rPr lang="ru-RU" dirty="0">
                <a:latin typeface="Arial Nova"/>
              </a:rPr>
              <a:t>/от годишната вноска за ползване на дивеча/ </a:t>
            </a:r>
            <a:r>
              <a:rPr lang="ru-RU" b="1" dirty="0">
                <a:latin typeface="Arial Nova"/>
              </a:rPr>
              <a:t>и по чл.65б от ППЗЛОД </a:t>
            </a:r>
            <a:r>
              <a:rPr lang="ru-RU" dirty="0">
                <a:latin typeface="Arial Nova"/>
              </a:rPr>
              <a:t>/от годишна вноска за стопанисване на дивеча/, както </a:t>
            </a:r>
            <a:r>
              <a:rPr lang="ru-RU" b="1" dirty="0">
                <a:latin typeface="Arial Nova"/>
              </a:rPr>
              <a:t>и тяхното разходване единствено за дейности по чл.37 и чл.79 от ЗЛОД в указните срокове.</a:t>
            </a:r>
          </a:p>
          <a:p>
            <a:pPr algn="just">
              <a:lnSpc>
                <a:spcPct val="114000"/>
              </a:lnSpc>
              <a:spcAft>
                <a:spcPts val="1000"/>
              </a:spcAft>
            </a:pPr>
            <a:r>
              <a:rPr lang="bg-BG" b="1" dirty="0">
                <a:latin typeface="Arial Nova"/>
              </a:rPr>
              <a:t>	</a:t>
            </a:r>
          </a:p>
          <a:p>
            <a:pPr algn="just">
              <a:lnSpc>
                <a:spcPct val="114000"/>
              </a:lnSpc>
              <a:spcAft>
                <a:spcPts val="1000"/>
              </a:spcAft>
            </a:pPr>
            <a:r>
              <a:rPr lang="bg-BG" b="1" dirty="0">
                <a:latin typeface="Arial Nova"/>
              </a:rPr>
              <a:t>	2.</a:t>
            </a:r>
            <a:r>
              <a:rPr lang="bg-BG" dirty="0">
                <a:latin typeface="Arial Nova"/>
              </a:rPr>
              <a:t> </a:t>
            </a:r>
            <a:r>
              <a:rPr lang="bg-BG" b="1" dirty="0">
                <a:latin typeface="Arial Nova"/>
              </a:rPr>
              <a:t>Извършване на инвентаризация</a:t>
            </a:r>
            <a:r>
              <a:rPr lang="bg-BG" dirty="0">
                <a:latin typeface="Arial Nova"/>
              </a:rPr>
              <a:t> </a:t>
            </a:r>
            <a:r>
              <a:rPr lang="bg-BG" b="1" dirty="0">
                <a:latin typeface="Arial Nova"/>
              </a:rPr>
              <a:t>на активите и пасивите </a:t>
            </a:r>
            <a:r>
              <a:rPr lang="bg-BG" dirty="0">
                <a:latin typeface="Arial Nova"/>
              </a:rPr>
              <a:t>през всеки отчетен период, с цел  достоверното им представяне в годишния  финансов отчет. Инвентаризацията следва да се извършва от комисия, назначена със заповед на Председателя на УС на сдружението, в състава на която е препоръчително да участва и член на Контролния съвет. При установяване наличие на неизползваеми активи, да се изготвя протокол за бракуване на активите. При необходимост тази дейност може да бъде възложена на лицензиран оценител.</a:t>
            </a:r>
            <a:endParaRPr lang="bg-BG" b="1" dirty="0">
              <a:latin typeface="Arial Nova"/>
            </a:endParaRPr>
          </a:p>
          <a:p>
            <a:pPr algn="just">
              <a:lnSpc>
                <a:spcPct val="114000"/>
              </a:lnSpc>
              <a:spcAft>
                <a:spcPts val="1000"/>
              </a:spcAft>
            </a:pPr>
            <a:endParaRPr lang="bg-BG" dirty="0">
              <a:latin typeface="Arial Nova"/>
            </a:endParaRPr>
          </a:p>
        </p:txBody>
      </p:sp>
    </p:spTree>
    <p:extLst>
      <p:ext uri="{BB962C8B-B14F-4D97-AF65-F5344CB8AC3E}">
        <p14:creationId xmlns:p14="http://schemas.microsoft.com/office/powerpoint/2010/main" val="38444147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0324" y="1368924"/>
            <a:ext cx="7476565" cy="729430"/>
          </a:xfrm>
          <a:prstGeom prst="rect">
            <a:avLst/>
          </a:prstGeom>
        </p:spPr>
        <p:txBody>
          <a:bodyPr wrap="square">
            <a:spAutoFit/>
          </a:bodyPr>
          <a:lstStyle/>
          <a:p>
            <a:pPr marL="768985">
              <a:lnSpc>
                <a:spcPct val="115000"/>
              </a:lnSpc>
              <a:spcAft>
                <a:spcPts val="0"/>
              </a:spcAft>
            </a:pPr>
            <a:r>
              <a:rPr lang="bg-BG" dirty="0">
                <a:latin typeface="Arial Nova"/>
                <a:ea typeface="Calibri" panose="020F0502020204030204" pitchFamily="34" charset="0"/>
                <a:cs typeface="Arial" panose="020B0604020202020204" pitchFamily="34" charset="0"/>
              </a:rPr>
              <a:t> </a:t>
            </a:r>
            <a:endParaRPr lang="bg-BG" sz="1400" dirty="0">
              <a:latin typeface="Calibri" panose="020F0502020204030204" pitchFamily="34" charset="0"/>
              <a:ea typeface="Calibri" panose="020F0502020204030204" pitchFamily="34" charset="0"/>
              <a:cs typeface="Times New Roman" panose="02020603050405020304" pitchFamily="18" charset="0"/>
            </a:endParaRPr>
          </a:p>
          <a:p>
            <a:pPr marL="768985">
              <a:lnSpc>
                <a:spcPct val="115000"/>
              </a:lnSpc>
              <a:spcAft>
                <a:spcPts val="1000"/>
              </a:spcAft>
            </a:pPr>
            <a:r>
              <a:rPr lang="bg-BG" b="1" dirty="0">
                <a:latin typeface="Arial Nova"/>
                <a:ea typeface="Calibri" panose="020F0502020204030204" pitchFamily="34" charset="0"/>
                <a:cs typeface="Arial" panose="020B0604020202020204" pitchFamily="34" charset="0"/>
              </a:rPr>
              <a:t> </a:t>
            </a:r>
            <a:endParaRPr lang="bg-BG"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3"/>
          <p:cNvSpPr/>
          <p:nvPr/>
        </p:nvSpPr>
        <p:spPr>
          <a:xfrm>
            <a:off x="827314" y="923109"/>
            <a:ext cx="8769531" cy="3637727"/>
          </a:xfrm>
          <a:prstGeom prst="rect">
            <a:avLst/>
          </a:prstGeom>
        </p:spPr>
        <p:txBody>
          <a:bodyPr wrap="square">
            <a:spAutoFit/>
          </a:bodyPr>
          <a:lstStyle/>
          <a:p>
            <a:pPr algn="just">
              <a:lnSpc>
                <a:spcPct val="114000"/>
              </a:lnSpc>
              <a:spcAft>
                <a:spcPts val="1000"/>
              </a:spcAft>
            </a:pPr>
            <a:r>
              <a:rPr lang="bg-BG" b="1" dirty="0">
                <a:latin typeface="Arial Nova"/>
              </a:rPr>
              <a:t>		</a:t>
            </a:r>
          </a:p>
          <a:p>
            <a:pPr algn="just">
              <a:lnSpc>
                <a:spcPct val="114000"/>
              </a:lnSpc>
              <a:spcAft>
                <a:spcPts val="1000"/>
              </a:spcAft>
            </a:pPr>
            <a:r>
              <a:rPr lang="bg-BG" b="1" dirty="0">
                <a:latin typeface="Arial Nova"/>
              </a:rPr>
              <a:t>	3. Правилно отчитане на разходи.</a:t>
            </a:r>
          </a:p>
          <a:p>
            <a:pPr algn="just">
              <a:lnSpc>
                <a:spcPct val="114000"/>
              </a:lnSpc>
              <a:spcAft>
                <a:spcPts val="1000"/>
              </a:spcAft>
            </a:pPr>
            <a:r>
              <a:rPr lang="bg-BG" dirty="0">
                <a:latin typeface="Arial Nova"/>
              </a:rPr>
              <a:t>	Има случаи на недостатъчно документирани счетоводни операции,когато се отчитат разходи за вложени материали и труд от средствата по чл.37а от ЗЛОД, чл.65а, 65б от ППЗЛОД. Не се съставят протоколи за разход на гориво, за разход на фураж, за строителни  материали, утвърдени от съответната комисия, определена от дружината. Документирането на  разхода за извършен транспорт следва да става с пътна книжка или месечен пътен лист, подписана от Председателя и ежемесечно да се представя в счетоводството.</a:t>
            </a:r>
          </a:p>
          <a:p>
            <a:pPr lvl="0">
              <a:lnSpc>
                <a:spcPct val="115000"/>
              </a:lnSpc>
              <a:spcAft>
                <a:spcPts val="1000"/>
              </a:spcAft>
            </a:pPr>
            <a:r>
              <a:rPr lang="bg-BG" dirty="0">
                <a:latin typeface="Arial Nova"/>
                <a:ea typeface="Calibri" panose="020F0502020204030204" pitchFamily="34" charset="0"/>
                <a:cs typeface="Arial" panose="020B0604020202020204" pitchFamily="34" charset="0"/>
              </a:rPr>
              <a:t>    </a:t>
            </a:r>
            <a:endParaRPr lang="bg-BG" sz="1400" dirty="0">
              <a:effectLst/>
              <a:latin typeface="Arial Nova"/>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00381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авоъгълник 1"/>
          <p:cNvSpPr/>
          <p:nvPr/>
        </p:nvSpPr>
        <p:spPr>
          <a:xfrm>
            <a:off x="592182" y="522514"/>
            <a:ext cx="8551817" cy="5059334"/>
          </a:xfrm>
          <a:prstGeom prst="rect">
            <a:avLst/>
          </a:prstGeom>
        </p:spPr>
        <p:txBody>
          <a:bodyPr wrap="square">
            <a:spAutoFit/>
          </a:bodyPr>
          <a:lstStyle/>
          <a:p>
            <a:pPr indent="449580" algn="just">
              <a:lnSpc>
                <a:spcPct val="114000"/>
              </a:lnSpc>
              <a:spcAft>
                <a:spcPts val="1000"/>
              </a:spcAft>
            </a:pPr>
            <a:r>
              <a:rPr lang="bg-BG" b="1" dirty="0">
                <a:latin typeface="Arial Nova"/>
                <a:ea typeface="Calibri" panose="020F0502020204030204" pitchFamily="34" charset="0"/>
                <a:cs typeface="Arial" panose="020B0604020202020204" pitchFamily="34" charset="0"/>
              </a:rPr>
              <a:t>4. Неоснователно отчитане на извършени разходи</a:t>
            </a:r>
            <a:r>
              <a:rPr lang="bg-BG" dirty="0">
                <a:latin typeface="Arial Nova"/>
                <a:ea typeface="Calibri" panose="020F0502020204030204" pitchFamily="34" charset="0"/>
                <a:cs typeface="Arial" panose="020B0604020202020204" pitchFamily="34" charset="0"/>
              </a:rPr>
              <a:t> </a:t>
            </a:r>
            <a:r>
              <a:rPr lang="bg-BG" b="1" dirty="0">
                <a:latin typeface="Arial Nova"/>
                <a:ea typeface="Calibri" panose="020F0502020204030204" pitchFamily="34" charset="0"/>
                <a:cs typeface="Arial" panose="020B0604020202020204" pitchFamily="34" charset="0"/>
              </a:rPr>
              <a:t>на средства по</a:t>
            </a:r>
            <a:r>
              <a:rPr lang="bg-BG" dirty="0">
                <a:latin typeface="Arial Nova"/>
                <a:ea typeface="Calibri" panose="020F0502020204030204" pitchFamily="34" charset="0"/>
                <a:cs typeface="Arial" panose="020B0604020202020204" pitchFamily="34" charset="0"/>
              </a:rPr>
              <a:t> </a:t>
            </a:r>
            <a:r>
              <a:rPr lang="bg-BG" b="1" dirty="0">
                <a:latin typeface="Arial Nova"/>
                <a:ea typeface="Calibri" panose="020F0502020204030204" pitchFamily="34" charset="0"/>
                <a:cs typeface="Arial" panose="020B0604020202020204" pitchFamily="34" charset="0"/>
              </a:rPr>
              <a:t>чл.37, ал.1 от ЗЛОД /годишна вноска за стопанисване/</a:t>
            </a:r>
            <a:r>
              <a:rPr lang="bg-BG" dirty="0">
                <a:latin typeface="Arial Nova"/>
                <a:ea typeface="Calibri" panose="020F0502020204030204" pitchFamily="34" charset="0"/>
                <a:cs typeface="Arial" panose="020B0604020202020204" pitchFamily="34" charset="0"/>
              </a:rPr>
              <a:t>. Този член от закона определя за какви дейности могат да се отчитат разходваните от ловните сдружения средства от вноската за стопанисване. В нарушение на този член от ЗЛОД, в някои дружества се разходват средства по партида на съответната дружинка за изграждане на ловни хижи в </a:t>
            </a:r>
            <a:r>
              <a:rPr lang="bg-BG" dirty="0" err="1">
                <a:latin typeface="Arial Nova"/>
                <a:ea typeface="Calibri" panose="020F0502020204030204" pitchFamily="34" charset="0"/>
                <a:cs typeface="Arial" panose="020B0604020202020204" pitchFamily="34" charset="0"/>
              </a:rPr>
              <a:t>ловностопанските</a:t>
            </a:r>
            <a:r>
              <a:rPr lang="bg-BG" dirty="0">
                <a:latin typeface="Arial Nova"/>
                <a:ea typeface="Calibri" panose="020F0502020204030204" pitchFamily="34" charset="0"/>
                <a:cs typeface="Arial" panose="020B0604020202020204" pitchFamily="34" charset="0"/>
              </a:rPr>
              <a:t> им райони, които дори не се завеждат като активи в баланса на дружеството. При констатиране от Изпълнителната агенция по горите /чрез ДГС или ДЛС/ на неоснователно разходване на средства за дейности, извън посочените в чл.37, ал.1 от ЗЛОД, същите подлежат на възстановяване.</a:t>
            </a:r>
            <a:endParaRPr lang="bg-BG" dirty="0">
              <a:latin typeface="Arial Nova"/>
              <a:ea typeface="Calibri" panose="020F0502020204030204" pitchFamily="34" charset="0"/>
              <a:cs typeface="Times New Roman" panose="02020603050405020304" pitchFamily="18" charset="0"/>
            </a:endParaRPr>
          </a:p>
          <a:p>
            <a:pPr indent="449580" algn="just">
              <a:lnSpc>
                <a:spcPct val="114000"/>
              </a:lnSpc>
              <a:spcAft>
                <a:spcPts val="1000"/>
              </a:spcAft>
            </a:pPr>
            <a:r>
              <a:rPr lang="bg-BG" b="1" dirty="0">
                <a:latin typeface="Arial Nova"/>
                <a:ea typeface="Calibri" panose="020F0502020204030204" pitchFamily="34" charset="0"/>
                <a:cs typeface="Arial" panose="020B0604020202020204" pitchFamily="34" charset="0"/>
              </a:rPr>
              <a:t>5. Спазване изискването на чл.65б, ал.3 от ППЗЛОД – средствата да бъдат отделени  в отделна </a:t>
            </a:r>
            <a:r>
              <a:rPr lang="bg-BG" dirty="0">
                <a:latin typeface="Arial Nova"/>
                <a:ea typeface="Calibri" panose="020F0502020204030204" pitchFamily="34" charset="0"/>
                <a:cs typeface="Arial" panose="020B0604020202020204" pitchFamily="34" charset="0"/>
              </a:rPr>
              <a:t> </a:t>
            </a:r>
            <a:r>
              <a:rPr lang="bg-BG" b="1" dirty="0">
                <a:latin typeface="Arial Nova"/>
                <a:ea typeface="Calibri" panose="020F0502020204030204" pitchFamily="34" charset="0"/>
                <a:cs typeface="Arial" panose="020B0604020202020204" pitchFamily="34" charset="0"/>
              </a:rPr>
              <a:t>разплащателна</a:t>
            </a:r>
            <a:r>
              <a:rPr lang="bg-BG" dirty="0">
                <a:latin typeface="Arial Nova"/>
                <a:ea typeface="Calibri" panose="020F0502020204030204" pitchFamily="34" charset="0"/>
                <a:cs typeface="Arial" panose="020B0604020202020204" pitchFamily="34" charset="0"/>
              </a:rPr>
              <a:t> </a:t>
            </a:r>
            <a:r>
              <a:rPr lang="bg-BG" b="1" dirty="0">
                <a:latin typeface="Arial Nova"/>
                <a:ea typeface="Calibri" panose="020F0502020204030204" pitchFamily="34" charset="0"/>
                <a:cs typeface="Arial" panose="020B0604020202020204" pitchFamily="34" charset="0"/>
              </a:rPr>
              <a:t>сметка. </a:t>
            </a:r>
            <a:endParaRPr lang="bg-BG" dirty="0">
              <a:latin typeface="Arial Nova"/>
              <a:ea typeface="Calibri" panose="020F0502020204030204" pitchFamily="34" charset="0"/>
              <a:cs typeface="Times New Roman" panose="02020603050405020304" pitchFamily="18" charset="0"/>
            </a:endParaRPr>
          </a:p>
          <a:p>
            <a:pPr indent="449580" algn="just">
              <a:lnSpc>
                <a:spcPct val="114000"/>
              </a:lnSpc>
              <a:spcAft>
                <a:spcPts val="1000"/>
              </a:spcAft>
            </a:pPr>
            <a:r>
              <a:rPr lang="bg-BG" dirty="0">
                <a:latin typeface="Arial Nova"/>
                <a:ea typeface="Calibri" panose="020F0502020204030204" pitchFamily="34" charset="0"/>
                <a:cs typeface="Arial" panose="020B0604020202020204" pitchFamily="34" charset="0"/>
              </a:rPr>
              <a:t>Не във всички сдружения се спазва това изискване. Също така, ако тези средства не се изразходват за </a:t>
            </a:r>
            <a:r>
              <a:rPr lang="bg-BG" dirty="0" err="1">
                <a:latin typeface="Arial Nova"/>
                <a:ea typeface="Calibri" panose="020F0502020204030204" pitchFamily="34" charset="0"/>
                <a:cs typeface="Arial" panose="020B0604020202020204" pitchFamily="34" charset="0"/>
              </a:rPr>
              <a:t>ловностопанска</a:t>
            </a:r>
            <a:r>
              <a:rPr lang="bg-BG" dirty="0">
                <a:latin typeface="Arial Nova"/>
                <a:ea typeface="Calibri" panose="020F0502020204030204" pitchFamily="34" charset="0"/>
                <a:cs typeface="Arial" panose="020B0604020202020204" pitchFamily="34" charset="0"/>
              </a:rPr>
              <a:t> дейност през годината, трябва да се натрупват и да са налични в банковите сметки на дружествата.</a:t>
            </a:r>
            <a:endParaRPr lang="bg-BG" dirty="0">
              <a:effectLst/>
              <a:latin typeface="Arial Nova"/>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946544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авоъгълник 2"/>
          <p:cNvSpPr/>
          <p:nvPr/>
        </p:nvSpPr>
        <p:spPr>
          <a:xfrm>
            <a:off x="1088571" y="1201783"/>
            <a:ext cx="8055429" cy="4415311"/>
          </a:xfrm>
          <a:prstGeom prst="rect">
            <a:avLst/>
          </a:prstGeom>
        </p:spPr>
        <p:txBody>
          <a:bodyPr wrap="square">
            <a:spAutoFit/>
          </a:bodyPr>
          <a:lstStyle/>
          <a:p>
            <a:pPr algn="just"/>
            <a:r>
              <a:rPr lang="bg-BG" b="1" dirty="0"/>
              <a:t>	</a:t>
            </a:r>
            <a:r>
              <a:rPr lang="bg-BG" b="1" dirty="0">
                <a:latin typeface="Arial Nova"/>
              </a:rPr>
              <a:t>6. Управление на риска</a:t>
            </a:r>
          </a:p>
          <a:p>
            <a:pPr algn="just">
              <a:lnSpc>
                <a:spcPct val="114000"/>
              </a:lnSpc>
              <a:spcAft>
                <a:spcPts val="1000"/>
              </a:spcAft>
            </a:pPr>
            <a:r>
              <a:rPr lang="bg-BG" dirty="0">
                <a:latin typeface="Arial Nova"/>
              </a:rPr>
              <a:t>	Риск е възможността да настъпи събитие, което ще повлияе негативно върху постигане целите на сдружението. Измерва се с неговия ефект и вероятността от настъпването му.</a:t>
            </a:r>
          </a:p>
          <a:p>
            <a:pPr algn="just">
              <a:lnSpc>
                <a:spcPct val="114000"/>
              </a:lnSpc>
              <a:spcAft>
                <a:spcPts val="1000"/>
              </a:spcAft>
            </a:pPr>
            <a:r>
              <a:rPr lang="bg-BG" dirty="0">
                <a:latin typeface="Arial Nova"/>
              </a:rPr>
              <a:t>	Ръководството установява областите на риск, които биха могли да възникнат при осъществяване на дейностите в сдружението и определя как да се избегнат потенциалните събития или ситуации, които могат да повлияят негативно върху резултатите.</a:t>
            </a:r>
          </a:p>
          <a:p>
            <a:pPr algn="just">
              <a:lnSpc>
                <a:spcPct val="114000"/>
              </a:lnSpc>
              <a:spcAft>
                <a:spcPts val="1000"/>
              </a:spcAft>
            </a:pPr>
            <a:r>
              <a:rPr lang="bg-BG" dirty="0">
                <a:latin typeface="Arial Nova"/>
              </a:rPr>
              <a:t>	Области на риск са онези области с потенциал на загуби от вреди, злоупотреби, неоторизирано разпореждане или неправилно използване, в зависимост от характера на дейността – външни, финансови, рискове на дейността, рискове свързани с човешките ресурси, нанесени щети от дивеч и др. непредвидени.</a:t>
            </a:r>
          </a:p>
        </p:txBody>
      </p:sp>
    </p:spTree>
    <p:extLst>
      <p:ext uri="{BB962C8B-B14F-4D97-AF65-F5344CB8AC3E}">
        <p14:creationId xmlns:p14="http://schemas.microsoft.com/office/powerpoint/2010/main" val="1123324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авоъгълник 2"/>
          <p:cNvSpPr/>
          <p:nvPr/>
        </p:nvSpPr>
        <p:spPr>
          <a:xfrm>
            <a:off x="931817" y="879566"/>
            <a:ext cx="8212183" cy="4562531"/>
          </a:xfrm>
          <a:prstGeom prst="rect">
            <a:avLst/>
          </a:prstGeom>
        </p:spPr>
        <p:txBody>
          <a:bodyPr wrap="square">
            <a:spAutoFit/>
          </a:bodyPr>
          <a:lstStyle/>
          <a:p>
            <a:pPr indent="449580" algn="just">
              <a:lnSpc>
                <a:spcPct val="114000"/>
              </a:lnSpc>
              <a:spcAft>
                <a:spcPts val="1000"/>
              </a:spcAft>
            </a:pPr>
            <a:r>
              <a:rPr lang="bg-BG" b="1" dirty="0">
                <a:latin typeface="Arial Nova"/>
                <a:ea typeface="Times New Roman" panose="02020603050405020304" pitchFamily="18" charset="0"/>
                <a:cs typeface="Times New Roman" panose="02020603050405020304" pitchFamily="18" charset="0"/>
              </a:rPr>
              <a:t>7. Изпълнението на бюджета.</a:t>
            </a:r>
          </a:p>
          <a:p>
            <a:pPr indent="449580" algn="just">
              <a:lnSpc>
                <a:spcPct val="114000"/>
              </a:lnSpc>
              <a:spcAft>
                <a:spcPts val="1000"/>
              </a:spcAft>
            </a:pPr>
            <a:r>
              <a:rPr lang="bg-BG" dirty="0">
                <a:latin typeface="Arial Nova"/>
                <a:ea typeface="Times New Roman" panose="02020603050405020304" pitchFamily="18" charset="0"/>
                <a:cs typeface="Times New Roman" panose="02020603050405020304" pitchFamily="18" charset="0"/>
              </a:rPr>
              <a:t>В началото на всяка календарна година Сдруженията изготвят своя бюджет. </a:t>
            </a:r>
            <a:r>
              <a:rPr lang="bg-BG" dirty="0">
                <a:latin typeface="Arial Nova"/>
                <a:ea typeface="Calibri" panose="020F0502020204030204" pitchFamily="34" charset="0"/>
                <a:cs typeface="Times New Roman" panose="02020603050405020304" pitchFamily="18" charset="0"/>
              </a:rPr>
              <a:t>В него се планира необходимия паричен поток за безпроблемното изпълнение на планираните дейности на съответното сдружение. Бюджетният процес не спира с приемането му.</a:t>
            </a:r>
          </a:p>
          <a:p>
            <a:pPr indent="449580" algn="just">
              <a:lnSpc>
                <a:spcPct val="114000"/>
              </a:lnSpc>
              <a:spcAft>
                <a:spcPts val="1000"/>
              </a:spcAft>
            </a:pPr>
            <a:r>
              <a:rPr lang="bg-BG" dirty="0">
                <a:latin typeface="Arial Nova"/>
                <a:ea typeface="Calibri" panose="020F0502020204030204" pitchFamily="34" charset="0"/>
                <a:cs typeface="Times New Roman" panose="02020603050405020304" pitchFamily="18" charset="0"/>
              </a:rPr>
              <a:t>Реалните резултати от изпълнението му следва периодично да бъдат съпоставяни  с  планираните. При наличието на сериозни отклонения, дължащи се  на неточното изготвяне на бюджета, на промяна в условията  на дейността на сдруженията през годината, бюджетът следва да бъде коригиран, тъй като е станал реално неизпълним. Актуализацията на бюджета се извършва по реда на неговото изготвяне и приемане. Всяка промяна се одобрява с решение на Общото събрание.</a:t>
            </a:r>
          </a:p>
          <a:p>
            <a:pPr algn="just">
              <a:lnSpc>
                <a:spcPct val="114000"/>
              </a:lnSpc>
              <a:spcAft>
                <a:spcPts val="1000"/>
              </a:spcAft>
            </a:pPr>
            <a:r>
              <a:rPr lang="bg-BG" dirty="0">
                <a:latin typeface="Arial" panose="020B0604020202020204" pitchFamily="34" charset="0"/>
                <a:ea typeface="Calibri" panose="020F0502020204030204" pitchFamily="34" charset="0"/>
                <a:cs typeface="Times New Roman" panose="02020603050405020304" pitchFamily="18" charset="0"/>
              </a:rPr>
              <a:t>	</a:t>
            </a:r>
            <a:endParaRPr lang="bg-BG"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724840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авоъгълник 2"/>
          <p:cNvSpPr/>
          <p:nvPr/>
        </p:nvSpPr>
        <p:spPr>
          <a:xfrm>
            <a:off x="731520" y="1182624"/>
            <a:ext cx="8912352" cy="3825343"/>
          </a:xfrm>
          <a:prstGeom prst="rect">
            <a:avLst/>
          </a:prstGeom>
        </p:spPr>
        <p:txBody>
          <a:bodyPr wrap="square">
            <a:spAutoFit/>
          </a:bodyPr>
          <a:lstStyle/>
          <a:p>
            <a:pPr indent="449580" algn="just">
              <a:lnSpc>
                <a:spcPct val="115000"/>
              </a:lnSpc>
              <a:spcAft>
                <a:spcPts val="1000"/>
              </a:spcAft>
            </a:pPr>
            <a:endParaRPr lang="bg-BG" dirty="0">
              <a:latin typeface="Arial Nova"/>
              <a:ea typeface="Arial" panose="020B0604020202020204" pitchFamily="34" charset="0"/>
              <a:cs typeface="Times New Roman" panose="02020603050405020304" pitchFamily="18" charset="0"/>
            </a:endParaRPr>
          </a:p>
          <a:p>
            <a:pPr indent="449580" algn="just">
              <a:lnSpc>
                <a:spcPct val="115000"/>
              </a:lnSpc>
              <a:spcAft>
                <a:spcPts val="1000"/>
              </a:spcAft>
            </a:pPr>
            <a:r>
              <a:rPr lang="bg-BG" dirty="0">
                <a:latin typeface="Arial Nova"/>
                <a:ea typeface="Arial" panose="020B0604020202020204" pitchFamily="34" charset="0"/>
                <a:cs typeface="Times New Roman" panose="02020603050405020304" pitchFamily="18" charset="0"/>
              </a:rPr>
              <a:t>В момента Ловно-рибарските сдружения са задължени от държавните структури да изграждат съоръжения и да извършват други дейности във връзка с настъпилата АЧС в страната. За тяхното изграждане са необходими значителни финансови средства, с които сдруженията по места не разполагат. Сдруженията трябва много внимателно да изразходват средствата си, получени по чл.65а и чл.65б от ППЗЛОД.</a:t>
            </a:r>
          </a:p>
          <a:p>
            <a:pPr algn="just">
              <a:lnSpc>
                <a:spcPct val="115000"/>
              </a:lnSpc>
              <a:spcAft>
                <a:spcPts val="1000"/>
              </a:spcAft>
            </a:pPr>
            <a:r>
              <a:rPr lang="bg-BG" dirty="0">
                <a:latin typeface="Arial Nova"/>
                <a:ea typeface="Arial" panose="020B0604020202020204" pitchFamily="34" charset="0"/>
                <a:cs typeface="Times New Roman" panose="02020603050405020304" pitchFamily="18" charset="0"/>
              </a:rPr>
              <a:t>	Очаква се в бъдеще приходите да намаляват и да се ограничат тези финансирания, затова сдруженията трябва да разполагат с необходимия финансов ресурс за изпълнение на задължителните </a:t>
            </a:r>
            <a:r>
              <a:rPr lang="bg-BG" dirty="0" err="1">
                <a:latin typeface="Arial Nova"/>
                <a:ea typeface="Arial" panose="020B0604020202020204" pitchFamily="34" charset="0"/>
                <a:cs typeface="Times New Roman" panose="02020603050405020304" pitchFamily="18" charset="0"/>
              </a:rPr>
              <a:t>ловностопански</a:t>
            </a:r>
            <a:r>
              <a:rPr lang="bg-BG" dirty="0">
                <a:latin typeface="Arial Nova"/>
                <a:ea typeface="Arial" panose="020B0604020202020204" pitchFamily="34" charset="0"/>
                <a:cs typeface="Times New Roman" panose="02020603050405020304" pitchFamily="18" charset="0"/>
              </a:rPr>
              <a:t> мероприятия.</a:t>
            </a:r>
            <a:endParaRPr lang="bg-BG" sz="1400" dirty="0">
              <a:effectLst/>
              <a:latin typeface="Arial Nova"/>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525652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авоъгълник 3"/>
          <p:cNvSpPr/>
          <p:nvPr/>
        </p:nvSpPr>
        <p:spPr>
          <a:xfrm>
            <a:off x="377951" y="451104"/>
            <a:ext cx="9279855" cy="6165534"/>
          </a:xfrm>
          <a:prstGeom prst="rect">
            <a:avLst/>
          </a:prstGeom>
        </p:spPr>
        <p:txBody>
          <a:bodyPr wrap="square">
            <a:spAutoFit/>
          </a:bodyPr>
          <a:lstStyle/>
          <a:p>
            <a:pPr algn="ctr">
              <a:lnSpc>
                <a:spcPct val="115000"/>
              </a:lnSpc>
              <a:spcAft>
                <a:spcPts val="1000"/>
              </a:spcAft>
            </a:pPr>
            <a:r>
              <a:rPr lang="bg-BG" b="1" dirty="0">
                <a:latin typeface="Arial Nova"/>
                <a:ea typeface="Times New Roman" panose="02020603050405020304" pitchFamily="18" charset="0"/>
                <a:cs typeface="Times New Roman" panose="02020603050405020304" pitchFamily="18" charset="0"/>
              </a:rPr>
              <a:t>Как сдруженията да бъдат  финансово независими?</a:t>
            </a:r>
            <a:endParaRPr lang="bg-BG" dirty="0">
              <a:latin typeface="Arial Nova"/>
              <a:ea typeface="Calibri" panose="020F0502020204030204" pitchFamily="34" charset="0"/>
              <a:cs typeface="Times New Roman" panose="02020603050405020304" pitchFamily="18" charset="0"/>
            </a:endParaRPr>
          </a:p>
          <a:p>
            <a:pPr algn="just">
              <a:lnSpc>
                <a:spcPct val="115000"/>
              </a:lnSpc>
              <a:spcAft>
                <a:spcPts val="1000"/>
              </a:spcAft>
            </a:pPr>
            <a:r>
              <a:rPr lang="bg-BG" dirty="0">
                <a:latin typeface="Arial Nova"/>
                <a:ea typeface="Times New Roman" panose="02020603050405020304" pitchFamily="18" charset="0"/>
                <a:cs typeface="Times New Roman" panose="02020603050405020304" pitchFamily="18" charset="0"/>
              </a:rPr>
              <a:t>	</a:t>
            </a:r>
            <a:r>
              <a:rPr lang="bg-BG" b="1" dirty="0">
                <a:latin typeface="Arial Nova"/>
                <a:ea typeface="Times New Roman" panose="02020603050405020304" pitchFamily="18" charset="0"/>
                <a:cs typeface="Times New Roman" panose="02020603050405020304" pitchFamily="18" charset="0"/>
              </a:rPr>
              <a:t>Сдруженията следва да насочат усилията си към привличане на средства от различни източници. Такива биха могли да бъдат:</a:t>
            </a:r>
            <a:endParaRPr lang="bg-BG" b="1" dirty="0">
              <a:latin typeface="Arial Nova"/>
              <a:ea typeface="Calibri" panose="020F0502020204030204" pitchFamily="34" charset="0"/>
              <a:cs typeface="Times New Roman" panose="02020603050405020304" pitchFamily="18" charset="0"/>
            </a:endParaRPr>
          </a:p>
          <a:p>
            <a:pPr algn="just">
              <a:lnSpc>
                <a:spcPct val="114000"/>
              </a:lnSpc>
              <a:spcAft>
                <a:spcPts val="1000"/>
              </a:spcAft>
            </a:pPr>
            <a:r>
              <a:rPr lang="bg-BG" b="1" dirty="0">
                <a:latin typeface="Arial Nova"/>
                <a:ea typeface="Times New Roman" panose="02020603050405020304" pitchFamily="18" charset="0"/>
                <a:cs typeface="Times New Roman" panose="02020603050405020304" pitchFamily="18" charset="0"/>
              </a:rPr>
              <a:t>1.Завишаване размера на встъпителния и/или редовния членски внос;</a:t>
            </a:r>
            <a:endParaRPr lang="bg-BG" b="1" dirty="0">
              <a:latin typeface="Arial Nova"/>
              <a:ea typeface="Calibri" panose="020F0502020204030204" pitchFamily="34" charset="0"/>
              <a:cs typeface="Times New Roman" panose="02020603050405020304" pitchFamily="18" charset="0"/>
            </a:endParaRPr>
          </a:p>
          <a:p>
            <a:pPr algn="just">
              <a:lnSpc>
                <a:spcPct val="114000"/>
              </a:lnSpc>
              <a:spcAft>
                <a:spcPts val="1000"/>
              </a:spcAft>
            </a:pPr>
            <a:r>
              <a:rPr lang="bg-BG" b="1" dirty="0">
                <a:latin typeface="Arial Nova"/>
                <a:ea typeface="Times New Roman" panose="02020603050405020304" pitchFamily="18" charset="0"/>
                <a:cs typeface="Times New Roman" panose="02020603050405020304" pitchFamily="18" charset="0"/>
              </a:rPr>
              <a:t>2.Финансиране по чл.37 от ЗЛОД /годишна вноска за стопанисване на дивеча/ и от </a:t>
            </a:r>
            <a:r>
              <a:rPr lang="bg-BG" b="1" dirty="0">
                <a:solidFill>
                  <a:srgbClr val="000000"/>
                </a:solidFill>
                <a:latin typeface="Arial Nova"/>
                <a:ea typeface="Calibri" panose="020F0502020204030204" pitchFamily="34" charset="0"/>
                <a:cs typeface="Times New Roman" panose="02020603050405020304" pitchFamily="18" charset="0"/>
              </a:rPr>
              <a:t>Годишната вноска за ползване на дивеча съгл.65а от ППЗЛОД.</a:t>
            </a:r>
            <a:endParaRPr lang="bg-BG" b="1" dirty="0">
              <a:latin typeface="Arial Nova"/>
              <a:ea typeface="Calibri" panose="020F0502020204030204" pitchFamily="34" charset="0"/>
              <a:cs typeface="Times New Roman" panose="02020603050405020304" pitchFamily="18" charset="0"/>
            </a:endParaRPr>
          </a:p>
          <a:p>
            <a:pPr algn="just">
              <a:lnSpc>
                <a:spcPct val="114000"/>
              </a:lnSpc>
              <a:spcAft>
                <a:spcPts val="1000"/>
              </a:spcAft>
            </a:pPr>
            <a:r>
              <a:rPr lang="bg-BG" b="1" dirty="0">
                <a:latin typeface="Arial Nova"/>
                <a:ea typeface="Times New Roman" panose="02020603050405020304" pitchFamily="18" charset="0"/>
                <a:cs typeface="Times New Roman" panose="02020603050405020304" pitchFamily="18" charset="0"/>
              </a:rPr>
              <a:t>3.Завишаване приходите от дарения;</a:t>
            </a:r>
            <a:endParaRPr lang="bg-BG" b="1" dirty="0">
              <a:latin typeface="Arial Nova"/>
              <a:ea typeface="Calibri" panose="020F0502020204030204" pitchFamily="34" charset="0"/>
              <a:cs typeface="Times New Roman" panose="02020603050405020304" pitchFamily="18" charset="0"/>
            </a:endParaRPr>
          </a:p>
          <a:p>
            <a:pPr algn="just">
              <a:lnSpc>
                <a:spcPct val="114000"/>
              </a:lnSpc>
              <a:spcAft>
                <a:spcPts val="1000"/>
              </a:spcAft>
            </a:pPr>
            <a:r>
              <a:rPr lang="bg-BG" b="1" dirty="0">
                <a:latin typeface="Arial Nova"/>
                <a:ea typeface="Times New Roman" panose="02020603050405020304" pitchFamily="18" charset="0"/>
                <a:cs typeface="Times New Roman" panose="02020603050405020304" pitchFamily="18" charset="0"/>
              </a:rPr>
              <a:t>4.Завишаване на приходите от стопанска дейност - организиране на допълнителна такава:</a:t>
            </a:r>
            <a:endParaRPr lang="bg-BG" b="1" dirty="0">
              <a:latin typeface="Arial Nova"/>
              <a:ea typeface="Calibri" panose="020F0502020204030204" pitchFamily="34" charset="0"/>
              <a:cs typeface="Times New Roman" panose="02020603050405020304" pitchFamily="18" charset="0"/>
            </a:endParaRPr>
          </a:p>
          <a:p>
            <a:pPr marL="342900" lvl="0" indent="-342900" algn="just">
              <a:lnSpc>
                <a:spcPct val="114000"/>
              </a:lnSpc>
              <a:spcAft>
                <a:spcPts val="1000"/>
              </a:spcAft>
              <a:buFont typeface="Symbol" panose="05050102010706020507" pitchFamily="18" charset="2"/>
              <a:buChar char=""/>
            </a:pPr>
            <a:r>
              <a:rPr lang="bg-BG" dirty="0">
                <a:latin typeface="Arial Nova"/>
                <a:ea typeface="Times New Roman" panose="02020603050405020304" pitchFamily="18" charset="0"/>
                <a:cs typeface="Times New Roman" panose="02020603050405020304" pitchFamily="18" charset="0"/>
              </a:rPr>
              <a:t>От наеми;</a:t>
            </a:r>
            <a:endParaRPr lang="bg-BG" dirty="0">
              <a:latin typeface="Arial Nova"/>
              <a:ea typeface="Calibri" panose="020F0502020204030204" pitchFamily="34" charset="0"/>
              <a:cs typeface="Times New Roman" panose="02020603050405020304" pitchFamily="18" charset="0"/>
            </a:endParaRPr>
          </a:p>
          <a:p>
            <a:pPr marL="342900" lvl="0" indent="-342900" algn="just">
              <a:lnSpc>
                <a:spcPct val="114000"/>
              </a:lnSpc>
              <a:spcAft>
                <a:spcPts val="1000"/>
              </a:spcAft>
              <a:buFont typeface="Symbol" panose="05050102010706020507" pitchFamily="18" charset="2"/>
              <a:buChar char=""/>
            </a:pPr>
            <a:r>
              <a:rPr lang="bg-BG" dirty="0">
                <a:latin typeface="Arial Nova"/>
                <a:ea typeface="Times New Roman" panose="02020603050405020304" pitchFamily="18" charset="0"/>
                <a:cs typeface="Times New Roman" panose="02020603050405020304" pitchFamily="18" charset="0"/>
              </a:rPr>
              <a:t>От курсове за придобиване право на лов;</a:t>
            </a:r>
            <a:endParaRPr lang="bg-BG" dirty="0">
              <a:latin typeface="Arial Nova"/>
              <a:ea typeface="Calibri" panose="020F0502020204030204" pitchFamily="34" charset="0"/>
              <a:cs typeface="Times New Roman" panose="02020603050405020304" pitchFamily="18" charset="0"/>
            </a:endParaRPr>
          </a:p>
          <a:p>
            <a:pPr marL="342900" lvl="0" indent="-342900" algn="just">
              <a:lnSpc>
                <a:spcPct val="114000"/>
              </a:lnSpc>
              <a:spcAft>
                <a:spcPts val="1000"/>
              </a:spcAft>
              <a:buFont typeface="Symbol" panose="05050102010706020507" pitchFamily="18" charset="2"/>
              <a:buChar char=""/>
            </a:pPr>
            <a:r>
              <a:rPr lang="bg-BG" dirty="0">
                <a:latin typeface="Arial Nova"/>
                <a:ea typeface="Times New Roman" panose="02020603050405020304" pitchFamily="18" charset="0"/>
                <a:cs typeface="Times New Roman" panose="02020603050405020304" pitchFamily="18" charset="0"/>
              </a:rPr>
              <a:t>От курсове за подборен </a:t>
            </a:r>
            <a:r>
              <a:rPr lang="bg-BG" dirty="0" err="1">
                <a:latin typeface="Arial Nova"/>
                <a:ea typeface="Times New Roman" panose="02020603050405020304" pitchFamily="18" charset="0"/>
                <a:cs typeface="Times New Roman" panose="02020603050405020304" pitchFamily="18" charset="0"/>
              </a:rPr>
              <a:t>отстрел</a:t>
            </a:r>
            <a:r>
              <a:rPr lang="bg-BG" dirty="0">
                <a:latin typeface="Arial Nova"/>
                <a:ea typeface="Times New Roman" panose="02020603050405020304" pitchFamily="18" charset="0"/>
                <a:cs typeface="Times New Roman" panose="02020603050405020304" pitchFamily="18" charset="0"/>
              </a:rPr>
              <a:t>;</a:t>
            </a:r>
            <a:endParaRPr lang="bg-BG" dirty="0">
              <a:latin typeface="Arial Nova"/>
              <a:ea typeface="Calibri" panose="020F0502020204030204" pitchFamily="34" charset="0"/>
              <a:cs typeface="Times New Roman" panose="02020603050405020304" pitchFamily="18" charset="0"/>
            </a:endParaRPr>
          </a:p>
          <a:p>
            <a:pPr marL="342900" lvl="0" indent="-342900" algn="just">
              <a:lnSpc>
                <a:spcPct val="114000"/>
              </a:lnSpc>
              <a:spcAft>
                <a:spcPts val="1000"/>
              </a:spcAft>
              <a:buFont typeface="Symbol" panose="05050102010706020507" pitchFamily="18" charset="2"/>
              <a:buChar char=""/>
            </a:pPr>
            <a:r>
              <a:rPr lang="bg-BG" dirty="0">
                <a:latin typeface="Arial Nova"/>
                <a:ea typeface="Times New Roman" panose="02020603050405020304" pitchFamily="18" charset="0"/>
                <a:cs typeface="Times New Roman" panose="02020603050405020304" pitchFamily="18" charset="0"/>
              </a:rPr>
              <a:t>Ловен туризъм; </a:t>
            </a:r>
            <a:endParaRPr lang="bg-BG" dirty="0">
              <a:latin typeface="Arial Nova"/>
              <a:ea typeface="Calibri" panose="020F0502020204030204" pitchFamily="34" charset="0"/>
              <a:cs typeface="Times New Roman" panose="02020603050405020304" pitchFamily="18" charset="0"/>
            </a:endParaRPr>
          </a:p>
          <a:p>
            <a:pPr marL="342900" lvl="0" indent="-342900" algn="just">
              <a:lnSpc>
                <a:spcPct val="114000"/>
              </a:lnSpc>
              <a:spcAft>
                <a:spcPts val="1000"/>
              </a:spcAft>
              <a:buFont typeface="Symbol" panose="05050102010706020507" pitchFamily="18" charset="2"/>
              <a:buChar char=""/>
            </a:pPr>
            <a:r>
              <a:rPr lang="bg-BG" dirty="0">
                <a:latin typeface="Arial Nova"/>
                <a:ea typeface="Times New Roman" panose="02020603050405020304" pitchFamily="18" charset="0"/>
                <a:cs typeface="Times New Roman" panose="02020603050405020304" pitchFamily="18" charset="0"/>
              </a:rPr>
              <a:t>Други.</a:t>
            </a:r>
            <a:endParaRPr lang="bg-BG" dirty="0">
              <a:latin typeface="Arial Nova"/>
              <a:ea typeface="Calibri" panose="020F0502020204030204" pitchFamily="34" charset="0"/>
              <a:cs typeface="Times New Roman" panose="02020603050405020304" pitchFamily="18" charset="0"/>
            </a:endParaRPr>
          </a:p>
          <a:p>
            <a:pPr algn="just">
              <a:lnSpc>
                <a:spcPct val="115000"/>
              </a:lnSpc>
              <a:spcAft>
                <a:spcPts val="1000"/>
              </a:spcAft>
            </a:pPr>
            <a:endParaRPr lang="bg-BG"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55154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авоъгълник 1"/>
          <p:cNvSpPr/>
          <p:nvPr/>
        </p:nvSpPr>
        <p:spPr>
          <a:xfrm>
            <a:off x="487680" y="646176"/>
            <a:ext cx="8543110" cy="3953583"/>
          </a:xfrm>
          <a:prstGeom prst="rect">
            <a:avLst/>
          </a:prstGeom>
        </p:spPr>
        <p:txBody>
          <a:bodyPr wrap="square">
            <a:spAutoFit/>
          </a:bodyPr>
          <a:lstStyle/>
          <a:p>
            <a:pPr algn="ctr">
              <a:lnSpc>
                <a:spcPct val="115000"/>
              </a:lnSpc>
              <a:spcAft>
                <a:spcPts val="0"/>
              </a:spcAft>
            </a:pPr>
            <a:r>
              <a:rPr lang="bg-BG" dirty="0">
                <a:latin typeface="Arial Nova"/>
                <a:ea typeface="Calibri" panose="020F0502020204030204" pitchFamily="34" charset="0"/>
                <a:cs typeface="Times New Roman" panose="02020603050405020304" pitchFamily="18" charset="0"/>
              </a:rPr>
              <a:t>	</a:t>
            </a:r>
            <a:r>
              <a:rPr lang="bg-BG" dirty="0">
                <a:latin typeface="Arial Nova" panose="020B0504020202020204" pitchFamily="34" charset="0"/>
                <a:ea typeface="Calibri" panose="020F0502020204030204" pitchFamily="34" charset="0"/>
                <a:cs typeface="Times New Roman" panose="02020603050405020304" pitchFamily="18" charset="0"/>
              </a:rPr>
              <a:t>Правилата и политиката за финансово управление</a:t>
            </a:r>
          </a:p>
          <a:p>
            <a:pPr algn="ctr">
              <a:lnSpc>
                <a:spcPct val="115000"/>
              </a:lnSpc>
              <a:spcAft>
                <a:spcPts val="0"/>
              </a:spcAft>
            </a:pPr>
            <a:r>
              <a:rPr lang="bg-BG" dirty="0">
                <a:latin typeface="Arial Nova" panose="020B0504020202020204" pitchFamily="34" charset="0"/>
                <a:ea typeface="Calibri" panose="020F0502020204030204" pitchFamily="34" charset="0"/>
                <a:cs typeface="Times New Roman" panose="02020603050405020304" pitchFamily="18" charset="0"/>
              </a:rPr>
              <a:t> са важен елемент във всяко Сдружение.</a:t>
            </a:r>
          </a:p>
          <a:p>
            <a:pPr algn="just">
              <a:lnSpc>
                <a:spcPct val="115000"/>
              </a:lnSpc>
              <a:spcAft>
                <a:spcPts val="0"/>
              </a:spcAft>
            </a:pPr>
            <a:endParaRPr lang="bg-BG" dirty="0">
              <a:latin typeface="Arial Nova" panose="020B0504020202020204" pitchFamily="34" charset="0"/>
              <a:ea typeface="Calibri" panose="020F0502020204030204" pitchFamily="34" charset="0"/>
              <a:cs typeface="Times New Roman" panose="02020603050405020304" pitchFamily="18" charset="0"/>
            </a:endParaRPr>
          </a:p>
          <a:p>
            <a:pPr algn="just">
              <a:lnSpc>
                <a:spcPct val="115000"/>
              </a:lnSpc>
              <a:spcAft>
                <a:spcPts val="0"/>
              </a:spcAft>
            </a:pPr>
            <a:endParaRPr lang="bg-BG" dirty="0">
              <a:latin typeface="Arial Nova" panose="020B050402020202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bg-BG" dirty="0">
                <a:latin typeface="Arial Nova" panose="020B0504020202020204" pitchFamily="34" charset="0"/>
                <a:ea typeface="Calibri" panose="020F0502020204030204" pitchFamily="34" charset="0"/>
                <a:cs typeface="Times New Roman" panose="02020603050405020304" pitchFamily="18" charset="0"/>
              </a:rPr>
              <a:t> 	</a:t>
            </a:r>
            <a:r>
              <a:rPr lang="bg-BG" dirty="0">
                <a:latin typeface="Arial Nova" panose="020B0504020202020204" pitchFamily="34" charset="0"/>
                <a:ea typeface="Calibri" panose="020F0502020204030204" pitchFamily="34" charset="0"/>
                <a:cs typeface="Arial" panose="020B0604020202020204" pitchFamily="34" charset="0"/>
              </a:rPr>
              <a:t>Постигането на целите на едно сдружение в голяма степен зависи:</a:t>
            </a:r>
          </a:p>
          <a:p>
            <a:pPr marL="285750" indent="-285750" algn="just">
              <a:lnSpc>
                <a:spcPct val="115000"/>
              </a:lnSpc>
              <a:spcAft>
                <a:spcPts val="1000"/>
              </a:spcAft>
              <a:buFont typeface="Wingdings" panose="05000000000000000000" pitchFamily="2" charset="2"/>
              <a:buChar char="Ø"/>
            </a:pPr>
            <a:r>
              <a:rPr lang="bg-BG" dirty="0">
                <a:latin typeface="Arial Nova" panose="020B0504020202020204" pitchFamily="34" charset="0"/>
                <a:ea typeface="Calibri" panose="020F0502020204030204" pitchFamily="34" charset="0"/>
                <a:cs typeface="Arial" panose="020B0604020202020204" pitchFamily="34" charset="0"/>
              </a:rPr>
              <a:t> от уменията на екипа да мобилизира финансови ресурси за финансиране на дейността си, като увеличи приходите си и намали /ограничи/ разходите.</a:t>
            </a:r>
          </a:p>
          <a:p>
            <a:pPr marL="285750" indent="-285750" algn="just">
              <a:lnSpc>
                <a:spcPct val="115000"/>
              </a:lnSpc>
              <a:spcAft>
                <a:spcPts val="1000"/>
              </a:spcAft>
              <a:buFont typeface="Wingdings" panose="05000000000000000000" pitchFamily="2" charset="2"/>
              <a:buChar char="Ø"/>
            </a:pPr>
            <a:r>
              <a:rPr lang="ru-RU" dirty="0">
                <a:latin typeface="Arial Nova" panose="020B0504020202020204" pitchFamily="34" charset="0"/>
                <a:cs typeface="Arial" panose="020B0604020202020204" pitchFamily="34" charset="0"/>
              </a:rPr>
              <a:t> Всяко </a:t>
            </a:r>
            <a:r>
              <a:rPr lang="ru-RU" dirty="0" err="1">
                <a:latin typeface="Arial Nova" panose="020B0504020202020204" pitchFamily="34" charset="0"/>
                <a:cs typeface="Arial" panose="020B0604020202020204" pitchFamily="34" charset="0"/>
              </a:rPr>
              <a:t>Сдружение</a:t>
            </a:r>
            <a:r>
              <a:rPr lang="ru-RU" dirty="0">
                <a:latin typeface="Arial Nova" panose="020B0504020202020204" pitchFamily="34" charset="0"/>
                <a:cs typeface="Arial" panose="020B0604020202020204" pitchFamily="34" charset="0"/>
              </a:rPr>
              <a:t> </a:t>
            </a:r>
            <a:r>
              <a:rPr lang="ru-RU" dirty="0" err="1">
                <a:latin typeface="Arial Nova" panose="020B0504020202020204" pitchFamily="34" charset="0"/>
                <a:cs typeface="Arial" panose="020B0604020202020204" pitchFamily="34" charset="0"/>
              </a:rPr>
              <a:t>трябва</a:t>
            </a:r>
            <a:r>
              <a:rPr lang="ru-RU" dirty="0">
                <a:latin typeface="Arial Nova" panose="020B0504020202020204" pitchFamily="34" charset="0"/>
                <a:cs typeface="Arial" panose="020B0604020202020204" pitchFamily="34" charset="0"/>
              </a:rPr>
              <a:t> да </a:t>
            </a:r>
            <a:r>
              <a:rPr lang="ru-RU" dirty="0" err="1">
                <a:latin typeface="Arial Nova" panose="020B0504020202020204" pitchFamily="34" charset="0"/>
                <a:cs typeface="Arial" panose="020B0604020202020204" pitchFamily="34" charset="0"/>
              </a:rPr>
              <a:t>генерира</a:t>
            </a:r>
            <a:r>
              <a:rPr lang="ru-RU" dirty="0">
                <a:latin typeface="Arial Nova" panose="020B0504020202020204" pitchFamily="34" charset="0"/>
                <a:cs typeface="Arial" panose="020B0604020202020204" pitchFamily="34" charset="0"/>
              </a:rPr>
              <a:t> </a:t>
            </a:r>
            <a:r>
              <a:rPr lang="ru-RU" dirty="0" err="1">
                <a:latin typeface="Arial Nova" panose="020B0504020202020204" pitchFamily="34" charset="0"/>
                <a:cs typeface="Arial" panose="020B0604020202020204" pitchFamily="34" charset="0"/>
              </a:rPr>
              <a:t>резерви</a:t>
            </a:r>
            <a:r>
              <a:rPr lang="ru-RU" dirty="0">
                <a:latin typeface="Arial Nova" panose="020B0504020202020204" pitchFamily="34" charset="0"/>
                <a:cs typeface="Arial" panose="020B0604020202020204" pitchFamily="34" charset="0"/>
              </a:rPr>
              <a:t>, </a:t>
            </a:r>
            <a:r>
              <a:rPr lang="ru-RU" dirty="0" err="1">
                <a:latin typeface="Arial Nova" panose="020B0504020202020204" pitchFamily="34" charset="0"/>
                <a:cs typeface="Arial" panose="020B0604020202020204" pitchFamily="34" charset="0"/>
              </a:rPr>
              <a:t>които</a:t>
            </a:r>
            <a:r>
              <a:rPr lang="ru-RU" dirty="0">
                <a:latin typeface="Arial Nova" panose="020B0504020202020204" pitchFamily="34" charset="0"/>
                <a:cs typeface="Arial" panose="020B0604020202020204" pitchFamily="34" charset="0"/>
              </a:rPr>
              <a:t> да </a:t>
            </a:r>
            <a:r>
              <a:rPr lang="ru-RU" dirty="0" err="1">
                <a:latin typeface="Arial Nova" panose="020B0504020202020204" pitchFamily="34" charset="0"/>
                <a:cs typeface="Arial" panose="020B0604020202020204" pitchFamily="34" charset="0"/>
              </a:rPr>
              <a:t>използва</a:t>
            </a:r>
            <a:r>
              <a:rPr lang="ru-RU" dirty="0">
                <a:latin typeface="Arial Nova" panose="020B0504020202020204" pitchFamily="34" charset="0"/>
                <a:cs typeface="Arial" panose="020B0604020202020204" pitchFamily="34" charset="0"/>
              </a:rPr>
              <a:t> за </a:t>
            </a:r>
            <a:r>
              <a:rPr lang="ru-RU" dirty="0" err="1">
                <a:latin typeface="Arial Nova" panose="020B0504020202020204" pitchFamily="34" charset="0"/>
                <a:cs typeface="Arial" panose="020B0604020202020204" pitchFamily="34" charset="0"/>
              </a:rPr>
              <a:t>покриване</a:t>
            </a:r>
            <a:r>
              <a:rPr lang="ru-RU" dirty="0">
                <a:latin typeface="Arial Nova" panose="020B0504020202020204" pitchFamily="34" charset="0"/>
                <a:cs typeface="Arial" panose="020B0604020202020204" pitchFamily="34" charset="0"/>
              </a:rPr>
              <a:t> на </a:t>
            </a:r>
            <a:r>
              <a:rPr lang="ru-RU" dirty="0" err="1">
                <a:latin typeface="Arial Nova" panose="020B0504020202020204" pitchFamily="34" charset="0"/>
                <a:cs typeface="Arial" panose="020B0604020202020204" pitchFamily="34" charset="0"/>
              </a:rPr>
              <a:t>неотложни</a:t>
            </a:r>
            <a:r>
              <a:rPr lang="ru-RU" dirty="0">
                <a:latin typeface="Arial Nova" panose="020B0504020202020204" pitchFamily="34" charset="0"/>
                <a:cs typeface="Arial" panose="020B0604020202020204" pitchFamily="34" charset="0"/>
              </a:rPr>
              <a:t> </a:t>
            </a:r>
            <a:r>
              <a:rPr lang="ru-RU" dirty="0" err="1">
                <a:latin typeface="Arial Nova" panose="020B0504020202020204" pitchFamily="34" charset="0"/>
                <a:cs typeface="Arial" panose="020B0604020202020204" pitchFamily="34" charset="0"/>
              </a:rPr>
              <a:t>разходи</a:t>
            </a:r>
            <a:r>
              <a:rPr lang="ru-RU" dirty="0">
                <a:latin typeface="Arial Nova" panose="020B0504020202020204" pitchFamily="34" charset="0"/>
                <a:cs typeface="Arial" panose="020B0604020202020204" pitchFamily="34" charset="0"/>
              </a:rPr>
              <a:t> в </a:t>
            </a:r>
            <a:r>
              <a:rPr lang="ru-RU" dirty="0" err="1">
                <a:latin typeface="Arial Nova" panose="020B0504020202020204" pitchFamily="34" charset="0"/>
                <a:cs typeface="Arial" panose="020B0604020202020204" pitchFamily="34" charset="0"/>
              </a:rPr>
              <a:t>периоди</a:t>
            </a:r>
            <a:r>
              <a:rPr lang="ru-RU" dirty="0">
                <a:latin typeface="Arial Nova" panose="020B0504020202020204" pitchFamily="34" charset="0"/>
                <a:cs typeface="Arial" panose="020B0604020202020204" pitchFamily="34" charset="0"/>
              </a:rPr>
              <a:t> в, </a:t>
            </a:r>
            <a:r>
              <a:rPr lang="ru-RU" dirty="0" err="1">
                <a:latin typeface="Arial Nova" panose="020B0504020202020204" pitchFamily="34" charset="0"/>
                <a:cs typeface="Arial" panose="020B0604020202020204" pitchFamily="34" charset="0"/>
              </a:rPr>
              <a:t>които</a:t>
            </a:r>
            <a:r>
              <a:rPr lang="ru-RU" dirty="0">
                <a:latin typeface="Arial Nova" panose="020B0504020202020204" pitchFamily="34" charset="0"/>
                <a:cs typeface="Arial" panose="020B0604020202020204" pitchFamily="34" charset="0"/>
              </a:rPr>
              <a:t> не </a:t>
            </a:r>
            <a:r>
              <a:rPr lang="ru-RU" dirty="0" err="1">
                <a:latin typeface="Arial Nova" panose="020B0504020202020204" pitchFamily="34" charset="0"/>
                <a:cs typeface="Arial" panose="020B0604020202020204" pitchFamily="34" charset="0"/>
              </a:rPr>
              <a:t>разполага</a:t>
            </a:r>
            <a:r>
              <a:rPr lang="ru-RU" dirty="0">
                <a:latin typeface="Arial Nova" panose="020B0504020202020204" pitchFamily="34" charset="0"/>
                <a:cs typeface="Arial" panose="020B0604020202020204" pitchFamily="34" charset="0"/>
              </a:rPr>
              <a:t> с </a:t>
            </a:r>
            <a:r>
              <a:rPr lang="ru-RU" dirty="0" err="1">
                <a:latin typeface="Arial Nova" panose="020B0504020202020204" pitchFamily="34" charset="0"/>
                <a:cs typeface="Arial" panose="020B0604020202020204" pitchFamily="34" charset="0"/>
              </a:rPr>
              <a:t>оперативни</a:t>
            </a:r>
            <a:r>
              <a:rPr lang="ru-RU" dirty="0">
                <a:latin typeface="Arial Nova" panose="020B0504020202020204" pitchFamily="34" charset="0"/>
                <a:cs typeface="Arial" panose="020B0604020202020204" pitchFamily="34" charset="0"/>
              </a:rPr>
              <a:t> средства.</a:t>
            </a:r>
            <a:endParaRPr lang="bg-BG" dirty="0">
              <a:latin typeface="Arial Nova" panose="020B0504020202020204" pitchFamily="34" charset="0"/>
              <a:ea typeface="Calibri" panose="020F0502020204030204" pitchFamily="34" charset="0"/>
              <a:cs typeface="Arial" panose="020B0604020202020204" pitchFamily="34" charset="0"/>
            </a:endParaRPr>
          </a:p>
          <a:p>
            <a:pPr marL="285750" indent="-285750" algn="just">
              <a:lnSpc>
                <a:spcPct val="115000"/>
              </a:lnSpc>
              <a:spcAft>
                <a:spcPts val="1000"/>
              </a:spcAft>
              <a:buFont typeface="Wingdings" panose="05000000000000000000" pitchFamily="2" charset="2"/>
              <a:buChar char="Ø"/>
            </a:pPr>
            <a:endParaRPr lang="bg-BG" dirty="0">
              <a:effectLst/>
              <a:latin typeface="Arial Nova"/>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326201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авоъгълник 3">
            <a:extLst>
              <a:ext uri="{FF2B5EF4-FFF2-40B4-BE49-F238E27FC236}">
                <a16:creationId xmlns:a16="http://schemas.microsoft.com/office/drawing/2014/main" xmlns="" id="{582BCC9A-37EA-4918-BC15-9034DF90F789}"/>
              </a:ext>
            </a:extLst>
          </p:cNvPr>
          <p:cNvSpPr/>
          <p:nvPr/>
        </p:nvSpPr>
        <p:spPr>
          <a:xfrm>
            <a:off x="926592" y="243840"/>
            <a:ext cx="8266176" cy="6612323"/>
          </a:xfrm>
          <a:prstGeom prst="rect">
            <a:avLst/>
          </a:prstGeom>
        </p:spPr>
        <p:txBody>
          <a:bodyPr wrap="square">
            <a:spAutoFit/>
          </a:bodyPr>
          <a:lstStyle/>
          <a:p>
            <a:pPr algn="ctr">
              <a:lnSpc>
                <a:spcPct val="115000"/>
              </a:lnSpc>
              <a:spcAft>
                <a:spcPts val="0"/>
              </a:spcAft>
            </a:pPr>
            <a:r>
              <a:rPr lang="bg-BG" sz="1200" b="1" dirty="0">
                <a:latin typeface="Arial" panose="020B0604020202020204" pitchFamily="34" charset="0"/>
                <a:ea typeface="Calibri" panose="020F0502020204030204" pitchFamily="34" charset="0"/>
                <a:cs typeface="Times New Roman" panose="02020603050405020304" pitchFamily="18" charset="0"/>
              </a:rPr>
              <a:t>ПРОТОКОЛ №……..</a:t>
            </a:r>
            <a:endParaRPr lang="bg-BG" sz="12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bg-BG" sz="1200" dirty="0">
                <a:latin typeface="Arial" panose="020B0604020202020204" pitchFamily="34" charset="0"/>
                <a:ea typeface="Calibri" panose="020F0502020204030204" pitchFamily="34" charset="0"/>
                <a:cs typeface="Times New Roman" panose="02020603050405020304" pitchFamily="18" charset="0"/>
              </a:rPr>
              <a:t>	</a:t>
            </a:r>
            <a:r>
              <a:rPr lang="bg-BG" sz="1200" b="1" dirty="0">
                <a:latin typeface="Arial" panose="020B0604020202020204" pitchFamily="34" charset="0"/>
                <a:ea typeface="Calibri" panose="020F0502020204030204" pitchFamily="34" charset="0"/>
                <a:cs typeface="Times New Roman" panose="02020603050405020304" pitchFamily="18" charset="0"/>
              </a:rPr>
              <a:t>ЗА ИЗВЪРШЕНО ЛОВНОСТОПАНСКО МЕРОПРИЯТИЕ</a:t>
            </a:r>
            <a:endParaRPr lang="bg-BG" sz="1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bg-BG" sz="800" dirty="0">
                <a:latin typeface="Arial" panose="020B0604020202020204" pitchFamily="34" charset="0"/>
                <a:ea typeface="Calibri" panose="020F0502020204030204" pitchFamily="34" charset="0"/>
                <a:cs typeface="Times New Roman" panose="02020603050405020304" pitchFamily="18" charset="0"/>
              </a:rPr>
              <a:t> </a:t>
            </a:r>
            <a:endParaRPr lang="bg-BG" sz="8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bg-BG" sz="900" b="1" dirty="0">
                <a:latin typeface="Arial" panose="020B0604020202020204" pitchFamily="34" charset="0"/>
                <a:ea typeface="Calibri" panose="020F0502020204030204" pitchFamily="34" charset="0"/>
                <a:cs typeface="Times New Roman" panose="02020603050405020304" pitchFamily="18" charset="0"/>
              </a:rPr>
              <a:t>Днес………………2019 г.</a:t>
            </a:r>
            <a:r>
              <a:rPr lang="bg-BG" sz="900" dirty="0">
                <a:latin typeface="Arial" panose="020B0604020202020204" pitchFamily="34" charset="0"/>
                <a:ea typeface="Calibri" panose="020F0502020204030204" pitchFamily="34" charset="0"/>
                <a:cs typeface="Times New Roman" panose="02020603050405020304" pitchFamily="18" charset="0"/>
              </a:rPr>
              <a:t> в Ловно-рибарска дружинка №….С………………………………към СЛРД  град ………………………..</a:t>
            </a:r>
            <a:endParaRPr lang="bg-BG" sz="9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bg-BG" sz="1000" b="1" dirty="0">
                <a:latin typeface="Arial" panose="020B0604020202020204" pitchFamily="34" charset="0"/>
                <a:ea typeface="Calibri" panose="020F0502020204030204" pitchFamily="34" charset="0"/>
                <a:cs typeface="Times New Roman" panose="02020603050405020304" pitchFamily="18" charset="0"/>
              </a:rPr>
              <a:t>В присъствието на:</a:t>
            </a:r>
            <a:endParaRPr lang="bg-BG" sz="10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bg-BG" sz="900" dirty="0">
                <a:latin typeface="Arial" panose="020B0604020202020204" pitchFamily="34" charset="0"/>
                <a:ea typeface="Calibri" panose="020F0502020204030204" pitchFamily="34" charset="0"/>
                <a:cs typeface="Times New Roman" panose="02020603050405020304" pitchFamily="18" charset="0"/>
              </a:rPr>
              <a:t> </a:t>
            </a:r>
            <a:endParaRPr lang="bg-BG" sz="9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bg-BG" sz="900" dirty="0">
                <a:latin typeface="Arial" panose="020B0604020202020204" pitchFamily="34" charset="0"/>
                <a:ea typeface="Calibri" panose="020F0502020204030204" pitchFamily="34" charset="0"/>
                <a:cs typeface="Times New Roman" panose="02020603050405020304" pitchFamily="18" charset="0"/>
              </a:rPr>
              <a:t>1…………………………………………………………………………..…</a:t>
            </a:r>
            <a:r>
              <a:rPr lang="bg-BG" sz="900" b="1" dirty="0">
                <a:latin typeface="Arial" panose="020B0604020202020204" pitchFamily="34" charset="0"/>
                <a:ea typeface="Calibri" panose="020F0502020204030204" pitchFamily="34" charset="0"/>
                <a:cs typeface="Times New Roman" panose="02020603050405020304" pitchFamily="18" charset="0"/>
              </a:rPr>
              <a:t>Председател ЛРД-</a:t>
            </a:r>
            <a:r>
              <a:rPr lang="bg-BG" sz="900" b="1" dirty="0" err="1">
                <a:latin typeface="Arial" panose="020B0604020202020204" pitchFamily="34" charset="0"/>
                <a:ea typeface="Calibri" panose="020F0502020204030204" pitchFamily="34" charset="0"/>
                <a:cs typeface="Times New Roman" panose="02020603050405020304" pitchFamily="18" charset="0"/>
              </a:rPr>
              <a:t>ка</a:t>
            </a:r>
            <a:r>
              <a:rPr lang="bg-BG" sz="900" dirty="0">
                <a:latin typeface="Arial" panose="020B0604020202020204" pitchFamily="34" charset="0"/>
                <a:ea typeface="Calibri" panose="020F0502020204030204" pitchFamily="34" charset="0"/>
                <a:cs typeface="Times New Roman" panose="02020603050405020304" pitchFamily="18" charset="0"/>
              </a:rPr>
              <a:t> </a:t>
            </a:r>
            <a:endParaRPr lang="bg-BG" sz="9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bg-BG" sz="900" dirty="0">
                <a:latin typeface="Arial" panose="020B0604020202020204" pitchFamily="34" charset="0"/>
                <a:ea typeface="Calibri" panose="020F0502020204030204" pitchFamily="34" charset="0"/>
                <a:cs typeface="Times New Roman" panose="02020603050405020304" pitchFamily="18" charset="0"/>
              </a:rPr>
              <a:t>2……………………………………………………………………………………Член на ЛРД-</a:t>
            </a:r>
            <a:r>
              <a:rPr lang="bg-BG" sz="900" dirty="0" err="1">
                <a:latin typeface="Arial" panose="020B0604020202020204" pitchFamily="34" charset="0"/>
                <a:ea typeface="Calibri" panose="020F0502020204030204" pitchFamily="34" charset="0"/>
                <a:cs typeface="Times New Roman" panose="02020603050405020304" pitchFamily="18" charset="0"/>
              </a:rPr>
              <a:t>ка</a:t>
            </a:r>
            <a:endParaRPr lang="bg-BG" sz="9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bg-BG" sz="900" dirty="0">
                <a:latin typeface="Arial" panose="020B0604020202020204" pitchFamily="34" charset="0"/>
                <a:ea typeface="Calibri" panose="020F0502020204030204" pitchFamily="34" charset="0"/>
                <a:cs typeface="Times New Roman" panose="02020603050405020304" pitchFamily="18" charset="0"/>
              </a:rPr>
              <a:t>3……………………………………………………………………………………Член на ЛРД-</a:t>
            </a:r>
            <a:r>
              <a:rPr lang="bg-BG" sz="900" dirty="0" err="1">
                <a:latin typeface="Arial" panose="020B0604020202020204" pitchFamily="34" charset="0"/>
                <a:ea typeface="Calibri" panose="020F0502020204030204" pitchFamily="34" charset="0"/>
                <a:cs typeface="Times New Roman" panose="02020603050405020304" pitchFamily="18" charset="0"/>
              </a:rPr>
              <a:t>ка</a:t>
            </a:r>
            <a:endParaRPr lang="bg-BG" sz="9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bg-BG" sz="900" dirty="0">
                <a:latin typeface="Arial" panose="020B0604020202020204" pitchFamily="34" charset="0"/>
                <a:ea typeface="Calibri" panose="020F0502020204030204" pitchFamily="34" charset="0"/>
                <a:cs typeface="Times New Roman" panose="02020603050405020304" pitchFamily="18" charset="0"/>
              </a:rPr>
              <a:t>4……………………………………………………………………………………Член на ЛРД-</a:t>
            </a:r>
            <a:r>
              <a:rPr lang="bg-BG" sz="900" dirty="0" err="1">
                <a:latin typeface="Arial" panose="020B0604020202020204" pitchFamily="34" charset="0"/>
                <a:ea typeface="Calibri" panose="020F0502020204030204" pitchFamily="34" charset="0"/>
                <a:cs typeface="Times New Roman" panose="02020603050405020304" pitchFamily="18" charset="0"/>
              </a:rPr>
              <a:t>ка</a:t>
            </a:r>
            <a:endParaRPr lang="bg-BG" sz="9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bg-BG" sz="900" dirty="0">
                <a:latin typeface="Arial" panose="020B0604020202020204" pitchFamily="34" charset="0"/>
                <a:ea typeface="Calibri" panose="020F0502020204030204" pitchFamily="34" charset="0"/>
                <a:cs typeface="Times New Roman" panose="02020603050405020304" pitchFamily="18" charset="0"/>
              </a:rPr>
              <a:t>5……………………………………………………………………………………Член на ЛРД-</a:t>
            </a:r>
            <a:r>
              <a:rPr lang="bg-BG" sz="900" dirty="0" err="1">
                <a:latin typeface="Arial" panose="020B0604020202020204" pitchFamily="34" charset="0"/>
                <a:ea typeface="Calibri" panose="020F0502020204030204" pitchFamily="34" charset="0"/>
                <a:cs typeface="Times New Roman" panose="02020603050405020304" pitchFamily="18" charset="0"/>
              </a:rPr>
              <a:t>ка</a:t>
            </a:r>
            <a:endParaRPr lang="bg-BG" sz="9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bg-BG" sz="900" b="1" dirty="0">
                <a:latin typeface="Arial" panose="020B0604020202020204" pitchFamily="34" charset="0"/>
                <a:ea typeface="Calibri" panose="020F0502020204030204" pitchFamily="34" charset="0"/>
                <a:cs typeface="Times New Roman" panose="02020603050405020304" pitchFamily="18" charset="0"/>
              </a:rPr>
              <a:t>Се изготви настоящия протокол за извършено </a:t>
            </a:r>
            <a:r>
              <a:rPr lang="bg-BG" sz="900" b="1" dirty="0" err="1">
                <a:latin typeface="Arial" panose="020B0604020202020204" pitchFamily="34" charset="0"/>
                <a:ea typeface="Calibri" panose="020F0502020204030204" pitchFamily="34" charset="0"/>
                <a:cs typeface="Times New Roman" panose="02020603050405020304" pitchFamily="18" charset="0"/>
              </a:rPr>
              <a:t>ловностопанско</a:t>
            </a:r>
            <a:r>
              <a:rPr lang="bg-BG" sz="900" b="1" dirty="0">
                <a:latin typeface="Arial" panose="020B0604020202020204" pitchFamily="34" charset="0"/>
                <a:ea typeface="Calibri" panose="020F0502020204030204" pitchFamily="34" charset="0"/>
                <a:cs typeface="Times New Roman" panose="02020603050405020304" pitchFamily="18" charset="0"/>
              </a:rPr>
              <a:t> мероприятие</a:t>
            </a:r>
            <a:r>
              <a:rPr lang="bg-BG" sz="900" dirty="0">
                <a:latin typeface="Arial" panose="020B0604020202020204" pitchFamily="34" charset="0"/>
                <a:ea typeface="Calibri" panose="020F0502020204030204" pitchFamily="34" charset="0"/>
                <a:cs typeface="Times New Roman" panose="02020603050405020304" pitchFamily="18" charset="0"/>
              </a:rPr>
              <a:t>:</a:t>
            </a:r>
            <a:endParaRPr lang="bg-BG" sz="9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bg-BG" sz="900" dirty="0">
                <a:latin typeface="Arial" panose="020B0604020202020204" pitchFamily="34" charset="0"/>
                <a:ea typeface="Calibri" panose="020F0502020204030204" pitchFamily="34" charset="0"/>
                <a:cs typeface="Times New Roman" panose="02020603050405020304" pitchFamily="18" charset="0"/>
              </a:rPr>
              <a:t> </a:t>
            </a:r>
            <a:endParaRPr lang="bg-BG" sz="9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bg-BG" sz="1000" b="1" dirty="0">
                <a:latin typeface="Arial" panose="020B0604020202020204" pitchFamily="34" charset="0"/>
                <a:ea typeface="Calibri" panose="020F0502020204030204" pitchFamily="34" charset="0"/>
                <a:cs typeface="Times New Roman" panose="02020603050405020304" pitchFamily="18" charset="0"/>
              </a:rPr>
              <a:t>1.Вид на мероприятието</a:t>
            </a:r>
            <a:r>
              <a:rPr lang="bg-BG" sz="900" dirty="0">
                <a:latin typeface="Arial" panose="020B0604020202020204" pitchFamily="34" charset="0"/>
                <a:ea typeface="Calibri" panose="020F0502020204030204" pitchFamily="34" charset="0"/>
                <a:cs typeface="Times New Roman" panose="02020603050405020304" pitchFamily="18" charset="0"/>
              </a:rPr>
              <a:t>:</a:t>
            </a:r>
            <a:endParaRPr lang="bg-BG" sz="9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bg-BG" sz="900" dirty="0">
                <a:latin typeface="Arial" panose="020B0604020202020204" pitchFamily="34" charset="0"/>
                <a:ea typeface="Calibri" panose="020F0502020204030204" pitchFamily="34" charset="0"/>
                <a:cs typeface="Times New Roman" panose="02020603050405020304" pitchFamily="18" charset="0"/>
              </a:rPr>
              <a:t>…………………………………………………………………………………………………………………………………………………………………………………………………………………………………………………………………………………………………………………………………………………………………………………………………………………………………………………………………………………………………………………………………………………………………………………………………………………………….……………/описва се подробно  вида  на извършеното мероприятие, местността от кого и с какво е извършено/</a:t>
            </a:r>
            <a:endParaRPr lang="bg-BG" sz="9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bg-BG" sz="1000" b="1" dirty="0">
                <a:latin typeface="Arial" panose="020B0604020202020204" pitchFamily="34" charset="0"/>
                <a:ea typeface="Calibri" panose="020F0502020204030204" pitchFamily="34" charset="0"/>
                <a:cs typeface="Times New Roman" panose="02020603050405020304" pitchFamily="18" charset="0"/>
              </a:rPr>
              <a:t>2.Извършени разходи за мероприятието</a:t>
            </a:r>
            <a:r>
              <a:rPr lang="bg-BG" sz="900" b="1" dirty="0">
                <a:latin typeface="Arial" panose="020B0604020202020204" pitchFamily="34" charset="0"/>
                <a:ea typeface="Calibri" panose="020F0502020204030204" pitchFamily="34" charset="0"/>
                <a:cs typeface="Times New Roman" panose="02020603050405020304" pitchFamily="18" charset="0"/>
              </a:rPr>
              <a:t>:</a:t>
            </a:r>
            <a:endParaRPr lang="bg-BG" sz="9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bg-BG" sz="900" dirty="0">
                <a:latin typeface="Arial" panose="020B0604020202020204" pitchFamily="34" charset="0"/>
                <a:ea typeface="Calibri" panose="020F0502020204030204" pitchFamily="34" charset="0"/>
                <a:cs typeface="Times New Roman" panose="02020603050405020304" pitchFamily="18" charset="0"/>
              </a:rPr>
              <a:t>…………………………………………………………………………………………………………………………………………………………………………………………………………………………………………………………………………………………………………………………………………………………………………………………………………………………………………………………………………………………………………………………………………………………………………………………………………………………………………………………………………………………………………………………………………………………………………</a:t>
            </a:r>
          </a:p>
          <a:p>
            <a:pPr algn="just">
              <a:lnSpc>
                <a:spcPct val="115000"/>
              </a:lnSpc>
              <a:spcAft>
                <a:spcPts val="0"/>
              </a:spcAft>
            </a:pPr>
            <a:r>
              <a:rPr lang="bg-BG" sz="900" dirty="0">
                <a:latin typeface="Arial" panose="020B0604020202020204" pitchFamily="34" charset="0"/>
                <a:ea typeface="Calibri" panose="020F0502020204030204" pitchFamily="34" charset="0"/>
                <a:cs typeface="Times New Roman" panose="02020603050405020304" pitchFamily="18" charset="0"/>
              </a:rPr>
              <a:t> </a:t>
            </a:r>
            <a:r>
              <a:rPr lang="bg-BG" sz="900" b="1" dirty="0">
                <a:latin typeface="Arial" panose="020B0604020202020204" pitchFamily="34" charset="0"/>
                <a:ea typeface="Calibri" panose="020F0502020204030204" pitchFamily="34" charset="0"/>
                <a:cs typeface="Times New Roman" panose="02020603050405020304" pitchFamily="18" charset="0"/>
              </a:rPr>
              <a:t>Обща сума……………………/лева/Словом</a:t>
            </a:r>
            <a:r>
              <a:rPr lang="bg-BG" sz="900" dirty="0">
                <a:latin typeface="Arial" panose="020B0604020202020204" pitchFamily="34" charset="0"/>
                <a:ea typeface="Calibri" panose="020F0502020204030204" pitchFamily="34" charset="0"/>
                <a:cs typeface="Times New Roman" panose="02020603050405020304" pitchFamily="18" charset="0"/>
              </a:rPr>
              <a:t>:/……………………………………………………………………………/лв.</a:t>
            </a:r>
            <a:endParaRPr lang="bg-BG" sz="9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0"/>
              </a:spcAft>
            </a:pPr>
            <a:r>
              <a:rPr lang="bg-BG" sz="900" dirty="0">
                <a:latin typeface="Arial" panose="020B0604020202020204" pitchFamily="34" charset="0"/>
                <a:ea typeface="Calibri" panose="020F0502020204030204" pitchFamily="34" charset="0"/>
                <a:cs typeface="Times New Roman" panose="02020603050405020304" pitchFamily="18" charset="0"/>
              </a:rPr>
              <a:t>/Описват се стоките, материалите,, фуражи, </a:t>
            </a:r>
            <a:r>
              <a:rPr lang="bg-BG" sz="900" dirty="0" err="1">
                <a:latin typeface="Arial" panose="020B0604020202020204" pitchFamily="34" charset="0"/>
                <a:ea typeface="Calibri" panose="020F0502020204030204" pitchFamily="34" charset="0"/>
                <a:cs typeface="Times New Roman" panose="02020603050405020304" pitchFamily="18" charset="0"/>
              </a:rPr>
              <a:t>кам</a:t>
            </a:r>
            <a:r>
              <a:rPr lang="bg-BG" sz="900" dirty="0">
                <a:latin typeface="Arial" panose="020B0604020202020204" pitchFamily="34" charset="0"/>
                <a:ea typeface="Calibri" panose="020F0502020204030204" pitchFamily="34" charset="0"/>
                <a:cs typeface="Times New Roman" panose="02020603050405020304" pitchFamily="18" charset="0"/>
              </a:rPr>
              <a:t> сол и </a:t>
            </a:r>
            <a:r>
              <a:rPr lang="bg-BG" sz="900" dirty="0" err="1">
                <a:latin typeface="Arial" panose="020B0604020202020204" pitchFamily="34" charset="0"/>
                <a:ea typeface="Calibri" panose="020F0502020204030204" pitchFamily="34" charset="0"/>
                <a:cs typeface="Times New Roman" panose="02020603050405020304" pitchFamily="18" charset="0"/>
              </a:rPr>
              <a:t>др.изразходвани</a:t>
            </a:r>
            <a:r>
              <a:rPr lang="bg-BG" sz="900" dirty="0">
                <a:latin typeface="Arial" panose="020B0604020202020204" pitchFamily="34" charset="0"/>
                <a:ea typeface="Calibri" panose="020F0502020204030204" pitchFamily="34" charset="0"/>
                <a:cs typeface="Times New Roman" panose="02020603050405020304" pitchFamily="18" charset="0"/>
              </a:rPr>
              <a:t> за мероприятията, количеството, стойността, труда за изплатена сума на лицето извършило мероприятието по сметка на изплатени суми/.</a:t>
            </a:r>
            <a:endParaRPr lang="bg-BG" sz="9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bg-BG" sz="900" dirty="0">
                <a:latin typeface="Arial" panose="020B0604020202020204" pitchFamily="34" charset="0"/>
                <a:ea typeface="Calibri" panose="020F0502020204030204" pitchFamily="34" charset="0"/>
                <a:cs typeface="Times New Roman" panose="02020603050405020304" pitchFamily="18" charset="0"/>
              </a:rPr>
              <a:t>	</a:t>
            </a:r>
            <a:r>
              <a:rPr lang="bg-BG" sz="1000" b="1" dirty="0">
                <a:latin typeface="Arial" panose="020B0604020202020204" pitchFamily="34" charset="0"/>
                <a:ea typeface="Calibri" panose="020F0502020204030204" pitchFamily="34" charset="0"/>
                <a:cs typeface="Times New Roman" panose="02020603050405020304" pitchFamily="18" charset="0"/>
              </a:rPr>
              <a:t>Настоящия протокол се изготви в два еднообразни екземпляра по едни на СЛРД” и един за ловно-рибарската д-</a:t>
            </a:r>
            <a:r>
              <a:rPr lang="bg-BG" sz="1000" b="1" dirty="0" err="1">
                <a:latin typeface="Arial" panose="020B0604020202020204" pitchFamily="34" charset="0"/>
                <a:ea typeface="Calibri" panose="020F0502020204030204" pitchFamily="34" charset="0"/>
                <a:cs typeface="Times New Roman" panose="02020603050405020304" pitchFamily="18" charset="0"/>
              </a:rPr>
              <a:t>ка</a:t>
            </a:r>
            <a:r>
              <a:rPr lang="bg-BG" sz="1000" b="1" dirty="0">
                <a:latin typeface="Arial" panose="020B0604020202020204" pitchFamily="34" charset="0"/>
                <a:ea typeface="Calibri" panose="020F0502020204030204" pitchFamily="34" charset="0"/>
                <a:cs typeface="Times New Roman" panose="02020603050405020304" pitchFamily="18" charset="0"/>
              </a:rPr>
              <a:t> №……….с………………………………….........................</a:t>
            </a:r>
            <a:endParaRPr lang="bg-BG" sz="1000" b="1"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bg-BG" sz="1100" b="1" dirty="0">
                <a:latin typeface="Arial" panose="020B0604020202020204" pitchFamily="34" charset="0"/>
                <a:ea typeface="Calibri" panose="020F0502020204030204" pitchFamily="34" charset="0"/>
                <a:cs typeface="Times New Roman" panose="02020603050405020304" pitchFamily="18" charset="0"/>
              </a:rPr>
              <a:t>П О Д П И С А Л И :</a:t>
            </a:r>
            <a:endParaRPr lang="bg-BG" sz="1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bg-BG" sz="900" dirty="0">
                <a:latin typeface="Arial" panose="020B0604020202020204" pitchFamily="34" charset="0"/>
                <a:ea typeface="Calibri" panose="020F0502020204030204" pitchFamily="34" charset="0"/>
                <a:cs typeface="Times New Roman" panose="02020603050405020304" pitchFamily="18" charset="0"/>
              </a:rPr>
              <a:t> </a:t>
            </a:r>
            <a:endParaRPr lang="bg-BG" sz="9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bg-BG" sz="900" dirty="0">
                <a:latin typeface="Arial" panose="020B0604020202020204" pitchFamily="34" charset="0"/>
                <a:ea typeface="Calibri" panose="020F0502020204030204" pitchFamily="34" charset="0"/>
                <a:cs typeface="Times New Roman" panose="02020603050405020304" pitchFamily="18" charset="0"/>
              </a:rPr>
              <a:t>1……………………………………………………………….</a:t>
            </a:r>
            <a:r>
              <a:rPr lang="bg-BG" sz="900" b="1" dirty="0">
                <a:latin typeface="Arial" panose="020B0604020202020204" pitchFamily="34" charset="0"/>
                <a:ea typeface="Calibri" panose="020F0502020204030204" pitchFamily="34" charset="0"/>
                <a:cs typeface="Times New Roman" panose="02020603050405020304" pitchFamily="18" charset="0"/>
              </a:rPr>
              <a:t>Председател ЛРД-</a:t>
            </a:r>
            <a:r>
              <a:rPr lang="bg-BG" sz="900" b="1" dirty="0" err="1">
                <a:latin typeface="Arial" panose="020B0604020202020204" pitchFamily="34" charset="0"/>
                <a:ea typeface="Calibri" panose="020F0502020204030204" pitchFamily="34" charset="0"/>
                <a:cs typeface="Times New Roman" panose="02020603050405020304" pitchFamily="18" charset="0"/>
              </a:rPr>
              <a:t>ка</a:t>
            </a:r>
            <a:endParaRPr lang="bg-BG" sz="9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bg-BG" sz="900" dirty="0">
                <a:latin typeface="Arial" panose="020B0604020202020204" pitchFamily="34" charset="0"/>
                <a:ea typeface="Calibri" panose="020F0502020204030204" pitchFamily="34" charset="0"/>
                <a:cs typeface="Times New Roman" panose="02020603050405020304" pitchFamily="18" charset="0"/>
              </a:rPr>
              <a:t>2……………………………………………………………….Член на ЛРД-</a:t>
            </a:r>
            <a:r>
              <a:rPr lang="bg-BG" sz="900" dirty="0" err="1">
                <a:latin typeface="Arial" panose="020B0604020202020204" pitchFamily="34" charset="0"/>
                <a:ea typeface="Calibri" panose="020F0502020204030204" pitchFamily="34" charset="0"/>
                <a:cs typeface="Times New Roman" panose="02020603050405020304" pitchFamily="18" charset="0"/>
              </a:rPr>
              <a:t>ка</a:t>
            </a:r>
            <a:endParaRPr lang="bg-BG" sz="9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bg-BG" sz="900" dirty="0">
                <a:latin typeface="Arial" panose="020B0604020202020204" pitchFamily="34" charset="0"/>
                <a:ea typeface="Calibri" panose="020F0502020204030204" pitchFamily="34" charset="0"/>
                <a:cs typeface="Times New Roman" panose="02020603050405020304" pitchFamily="18" charset="0"/>
              </a:rPr>
              <a:t>3……………………………………………………………….Член на ЛРД –</a:t>
            </a:r>
            <a:r>
              <a:rPr lang="bg-BG" sz="900" dirty="0" err="1">
                <a:latin typeface="Arial" panose="020B0604020202020204" pitchFamily="34" charset="0"/>
                <a:ea typeface="Calibri" panose="020F0502020204030204" pitchFamily="34" charset="0"/>
                <a:cs typeface="Times New Roman" panose="02020603050405020304" pitchFamily="18" charset="0"/>
              </a:rPr>
              <a:t>ка</a:t>
            </a:r>
            <a:endParaRPr lang="bg-BG" sz="9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bg-BG" sz="900" dirty="0">
                <a:latin typeface="Arial" panose="020B0604020202020204" pitchFamily="34" charset="0"/>
                <a:ea typeface="Calibri" panose="020F0502020204030204" pitchFamily="34" charset="0"/>
                <a:cs typeface="Times New Roman" panose="02020603050405020304" pitchFamily="18" charset="0"/>
              </a:rPr>
              <a:t>4……………………………………………………………….Член на ЛРД –</a:t>
            </a:r>
            <a:r>
              <a:rPr lang="bg-BG" sz="900" dirty="0" err="1">
                <a:latin typeface="Arial" panose="020B0604020202020204" pitchFamily="34" charset="0"/>
                <a:ea typeface="Calibri" panose="020F0502020204030204" pitchFamily="34" charset="0"/>
                <a:cs typeface="Times New Roman" panose="02020603050405020304" pitchFamily="18" charset="0"/>
              </a:rPr>
              <a:t>ка</a:t>
            </a:r>
            <a:endParaRPr lang="bg-BG" sz="9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bg-BG" sz="900" dirty="0">
                <a:latin typeface="Arial" panose="020B0604020202020204" pitchFamily="34" charset="0"/>
                <a:ea typeface="Calibri" panose="020F0502020204030204" pitchFamily="34" charset="0"/>
                <a:cs typeface="Times New Roman" panose="02020603050405020304" pitchFamily="18" charset="0"/>
              </a:rPr>
              <a:t>5………………………………………………………………..Член на ЛРД-</a:t>
            </a:r>
            <a:r>
              <a:rPr lang="bg-BG" sz="900" dirty="0" err="1">
                <a:latin typeface="Arial" panose="020B0604020202020204" pitchFamily="34" charset="0"/>
                <a:ea typeface="Calibri" panose="020F0502020204030204" pitchFamily="34" charset="0"/>
                <a:cs typeface="Times New Roman" panose="02020603050405020304" pitchFamily="18" charset="0"/>
              </a:rPr>
              <a:t>ка</a:t>
            </a:r>
            <a:endParaRPr lang="bg-BG" sz="9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bg-BG" sz="900" b="1" dirty="0">
                <a:highlight>
                  <a:srgbClr val="FFFF00"/>
                </a:highlight>
                <a:latin typeface="Arial" panose="020B0604020202020204" pitchFamily="34" charset="0"/>
                <a:ea typeface="Calibri" panose="020F0502020204030204" pitchFamily="34" charset="0"/>
                <a:cs typeface="Times New Roman" panose="02020603050405020304" pitchFamily="18" charset="0"/>
              </a:rPr>
              <a:t>									Съгласувано с :</a:t>
            </a:r>
            <a:endParaRPr lang="bg-BG" sz="900" b="1" dirty="0">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bg-BG" sz="900" b="1" dirty="0">
                <a:highlight>
                  <a:srgbClr val="FFFF00"/>
                </a:highlight>
                <a:latin typeface="Arial" panose="020B0604020202020204" pitchFamily="34" charset="0"/>
                <a:ea typeface="Calibri" panose="020F0502020204030204" pitchFamily="34" charset="0"/>
                <a:cs typeface="Times New Roman" panose="02020603050405020304" pitchFamily="18" charset="0"/>
              </a:rPr>
              <a:t>									Председател на КРК………………………………………………………..</a:t>
            </a:r>
            <a:endParaRPr lang="bg-BG" sz="900" b="1" dirty="0">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bg-BG" sz="900" b="1" dirty="0">
                <a:highlight>
                  <a:srgbClr val="FFFF00"/>
                </a:highlight>
                <a:latin typeface="Arial" panose="020B0604020202020204" pitchFamily="34" charset="0"/>
                <a:ea typeface="Calibri" panose="020F0502020204030204" pitchFamily="34" charset="0"/>
                <a:cs typeface="Times New Roman" panose="02020603050405020304" pitchFamily="18" charset="0"/>
              </a:rPr>
              <a:t>									Членове:1…………………………………………………………………….</a:t>
            </a:r>
            <a:endParaRPr lang="bg-BG" sz="900" b="1" dirty="0">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bg-BG" sz="900" b="1" dirty="0">
                <a:highlight>
                  <a:srgbClr val="FFFF00"/>
                </a:highlight>
                <a:latin typeface="Arial" panose="020B0604020202020204" pitchFamily="34" charset="0"/>
                <a:ea typeface="Calibri" panose="020F0502020204030204" pitchFamily="34" charset="0"/>
                <a:cs typeface="Times New Roman" panose="02020603050405020304" pitchFamily="18" charset="0"/>
              </a:rPr>
              <a:t>               									  2……………………………………………………………………..</a:t>
            </a:r>
            <a:endParaRPr lang="bg-BG" sz="9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454827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авоъгълник 1">
            <a:extLst>
              <a:ext uri="{FF2B5EF4-FFF2-40B4-BE49-F238E27FC236}">
                <a16:creationId xmlns:a16="http://schemas.microsoft.com/office/drawing/2014/main" xmlns="" id="{16D8980D-6880-4245-AC47-A4C225D19D01}"/>
              </a:ext>
            </a:extLst>
          </p:cNvPr>
          <p:cNvSpPr/>
          <p:nvPr/>
        </p:nvSpPr>
        <p:spPr>
          <a:xfrm>
            <a:off x="109728" y="85345"/>
            <a:ext cx="9034272" cy="1057534"/>
          </a:xfrm>
          <a:prstGeom prst="rect">
            <a:avLst/>
          </a:prstGeom>
        </p:spPr>
        <p:txBody>
          <a:bodyPr wrap="square">
            <a:spAutoFit/>
          </a:bodyPr>
          <a:lstStyle/>
          <a:p>
            <a:pPr algn="ctr">
              <a:lnSpc>
                <a:spcPct val="115000"/>
              </a:lnSpc>
              <a:spcAft>
                <a:spcPts val="0"/>
              </a:spcAft>
            </a:pPr>
            <a:r>
              <a:rPr lang="bg-BG" sz="2000" dirty="0">
                <a:latin typeface="Arial" panose="020B0604020202020204" pitchFamily="34" charset="0"/>
                <a:ea typeface="Calibri" panose="020F0502020204030204" pitchFamily="34" charset="0"/>
                <a:cs typeface="Times New Roman" panose="02020603050405020304" pitchFamily="18" charset="0"/>
              </a:rPr>
              <a:t>ВЕДОМОСТ</a:t>
            </a:r>
            <a:endParaRPr lang="bg-BG" sz="14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bg-BG" dirty="0">
                <a:latin typeface="Arial" panose="020B0604020202020204" pitchFamily="34" charset="0"/>
                <a:ea typeface="Calibri" panose="020F0502020204030204" pitchFamily="34" charset="0"/>
                <a:cs typeface="Times New Roman" panose="02020603050405020304" pitchFamily="18" charset="0"/>
              </a:rPr>
              <a:t>за изразходван  фураж при подхранване на дивеча в </a:t>
            </a:r>
            <a:r>
              <a:rPr lang="bg-BG" dirty="0" err="1">
                <a:latin typeface="Arial" panose="020B0604020202020204" pitchFamily="34" charset="0"/>
                <a:ea typeface="Calibri" panose="020F0502020204030204" pitchFamily="34" charset="0"/>
                <a:cs typeface="Times New Roman" panose="02020603050405020304" pitchFamily="18" charset="0"/>
              </a:rPr>
              <a:t>ловностопанския</a:t>
            </a:r>
            <a:r>
              <a:rPr lang="bg-BG" dirty="0">
                <a:latin typeface="Arial" panose="020B0604020202020204" pitchFamily="34" charset="0"/>
                <a:ea typeface="Calibri" panose="020F0502020204030204" pitchFamily="34" charset="0"/>
                <a:cs typeface="Times New Roman" panose="02020603050405020304" pitchFamily="18" charset="0"/>
              </a:rPr>
              <a:t> район </a:t>
            </a:r>
          </a:p>
          <a:p>
            <a:pPr algn="ctr">
              <a:lnSpc>
                <a:spcPct val="115000"/>
              </a:lnSpc>
              <a:spcAft>
                <a:spcPts val="0"/>
              </a:spcAft>
            </a:pPr>
            <a:r>
              <a:rPr lang="bg-BG" dirty="0">
                <a:latin typeface="Arial" panose="020B0604020202020204" pitchFamily="34" charset="0"/>
                <a:ea typeface="Calibri" panose="020F0502020204030204" pitchFamily="34" charset="0"/>
                <a:cs typeface="Times New Roman" panose="02020603050405020304" pitchFamily="18" charset="0"/>
              </a:rPr>
              <a:t>на ЛРД №…….с…………………….в СЛРД</a:t>
            </a:r>
            <a:r>
              <a:rPr lang="bg-BG" sz="1600" dirty="0">
                <a:latin typeface="Arial" panose="020B0604020202020204" pitchFamily="34" charset="0"/>
                <a:ea typeface="Calibri" panose="020F0502020204030204" pitchFamily="34" charset="0"/>
                <a:cs typeface="Times New Roman" panose="02020603050405020304" pitchFamily="18" charset="0"/>
              </a:rPr>
              <a:t> </a:t>
            </a:r>
            <a:r>
              <a:rPr lang="bg-BG" sz="1600" dirty="0" err="1">
                <a:latin typeface="Arial" panose="020B0604020202020204" pitchFamily="34" charset="0"/>
                <a:ea typeface="Calibri" panose="020F0502020204030204" pitchFamily="34" charset="0"/>
                <a:cs typeface="Times New Roman" panose="02020603050405020304" pitchFamily="18" charset="0"/>
              </a:rPr>
              <a:t>гр</a:t>
            </a:r>
            <a:r>
              <a:rPr lang="bg-BG" sz="1600" dirty="0">
                <a:latin typeface="Arial" panose="020B0604020202020204" pitchFamily="34" charset="0"/>
                <a:ea typeface="Calibri" panose="020F0502020204030204" pitchFamily="34" charset="0"/>
                <a:cs typeface="Times New Roman" panose="02020603050405020304" pitchFamily="18" charset="0"/>
              </a:rPr>
              <a:t>……………………………… </a:t>
            </a:r>
            <a:endParaRPr lang="bg-BG" sz="14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Таблица 2">
            <a:extLst>
              <a:ext uri="{FF2B5EF4-FFF2-40B4-BE49-F238E27FC236}">
                <a16:creationId xmlns:a16="http://schemas.microsoft.com/office/drawing/2014/main" xmlns="" id="{2D876E4B-AF71-4835-9E98-90E69D59420B}"/>
              </a:ext>
            </a:extLst>
          </p:cNvPr>
          <p:cNvGraphicFramePr>
            <a:graphicFrameLocks noGrp="1"/>
          </p:cNvGraphicFramePr>
          <p:nvPr>
            <p:extLst>
              <p:ext uri="{D42A27DB-BD31-4B8C-83A1-F6EECF244321}">
                <p14:modId xmlns:p14="http://schemas.microsoft.com/office/powerpoint/2010/main" val="4106524969"/>
              </p:ext>
            </p:extLst>
          </p:nvPr>
        </p:nvGraphicFramePr>
        <p:xfrm>
          <a:off x="316992" y="1267968"/>
          <a:ext cx="9375647" cy="2527265"/>
        </p:xfrm>
        <a:graphic>
          <a:graphicData uri="http://schemas.openxmlformats.org/drawingml/2006/table">
            <a:tbl>
              <a:tblPr firstRow="1" firstCol="1" bandRow="1">
                <a:tableStyleId>{5C22544A-7EE6-4342-B048-85BDC9FD1C3A}</a:tableStyleId>
              </a:tblPr>
              <a:tblGrid>
                <a:gridCol w="1249734">
                  <a:extLst>
                    <a:ext uri="{9D8B030D-6E8A-4147-A177-3AD203B41FA5}">
                      <a16:colId xmlns:a16="http://schemas.microsoft.com/office/drawing/2014/main" xmlns="" val="3454222800"/>
                    </a:ext>
                  </a:extLst>
                </a:gridCol>
                <a:gridCol w="1124583">
                  <a:extLst>
                    <a:ext uri="{9D8B030D-6E8A-4147-A177-3AD203B41FA5}">
                      <a16:colId xmlns:a16="http://schemas.microsoft.com/office/drawing/2014/main" xmlns="" val="3394876365"/>
                    </a:ext>
                  </a:extLst>
                </a:gridCol>
                <a:gridCol w="1596098">
                  <a:extLst>
                    <a:ext uri="{9D8B030D-6E8A-4147-A177-3AD203B41FA5}">
                      <a16:colId xmlns:a16="http://schemas.microsoft.com/office/drawing/2014/main" xmlns="" val="4265468205"/>
                    </a:ext>
                  </a:extLst>
                </a:gridCol>
                <a:gridCol w="1174821">
                  <a:extLst>
                    <a:ext uri="{9D8B030D-6E8A-4147-A177-3AD203B41FA5}">
                      <a16:colId xmlns:a16="http://schemas.microsoft.com/office/drawing/2014/main" xmlns="" val="2336359114"/>
                    </a:ext>
                  </a:extLst>
                </a:gridCol>
                <a:gridCol w="1435695">
                  <a:extLst>
                    <a:ext uri="{9D8B030D-6E8A-4147-A177-3AD203B41FA5}">
                      <a16:colId xmlns:a16="http://schemas.microsoft.com/office/drawing/2014/main" xmlns="" val="780424823"/>
                    </a:ext>
                  </a:extLst>
                </a:gridCol>
                <a:gridCol w="1789992">
                  <a:extLst>
                    <a:ext uri="{9D8B030D-6E8A-4147-A177-3AD203B41FA5}">
                      <a16:colId xmlns:a16="http://schemas.microsoft.com/office/drawing/2014/main" xmlns="" val="2678679994"/>
                    </a:ext>
                  </a:extLst>
                </a:gridCol>
                <a:gridCol w="1004724">
                  <a:extLst>
                    <a:ext uri="{9D8B030D-6E8A-4147-A177-3AD203B41FA5}">
                      <a16:colId xmlns:a16="http://schemas.microsoft.com/office/drawing/2014/main" xmlns="" val="3481509758"/>
                    </a:ext>
                  </a:extLst>
                </a:gridCol>
              </a:tblGrid>
              <a:tr h="411683">
                <a:tc>
                  <a:txBody>
                    <a:bodyPr/>
                    <a:lstStyle/>
                    <a:p>
                      <a:pPr algn="ctr">
                        <a:lnSpc>
                          <a:spcPct val="115000"/>
                        </a:lnSpc>
                        <a:spcAft>
                          <a:spcPts val="0"/>
                        </a:spcAft>
                      </a:pPr>
                      <a:r>
                        <a:rPr lang="bg-BG" sz="1100">
                          <a:effectLst/>
                        </a:rPr>
                        <a:t>№ по ред</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Дата</a:t>
                      </a:r>
                    </a:p>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Вид </a:t>
                      </a:r>
                    </a:p>
                    <a:p>
                      <a:pPr algn="ctr">
                        <a:lnSpc>
                          <a:spcPct val="115000"/>
                        </a:lnSpc>
                        <a:spcAft>
                          <a:spcPts val="0"/>
                        </a:spcAft>
                      </a:pPr>
                      <a:r>
                        <a:rPr lang="bg-BG" sz="1100">
                          <a:effectLst/>
                        </a:rPr>
                        <a:t>Фураж</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dirty="0">
                          <a:effectLst/>
                        </a:rPr>
                        <a:t>Кол.</a:t>
                      </a:r>
                      <a:endParaRPr lang="bg-BG"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Местност</a:t>
                      </a:r>
                    </a:p>
                    <a:p>
                      <a:pPr algn="ctr">
                        <a:lnSpc>
                          <a:spcPct val="115000"/>
                        </a:lnSpc>
                        <a:spcAft>
                          <a:spcPts val="0"/>
                        </a:spcAft>
                      </a:pPr>
                      <a:r>
                        <a:rPr lang="bg-BG" sz="1100">
                          <a:effectLst/>
                        </a:rPr>
                        <a:t>Ловище</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Име и фамилия</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подпис</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362335228"/>
                  </a:ext>
                </a:extLst>
              </a:tr>
              <a:tr h="213644">
                <a:tc>
                  <a:txBody>
                    <a:bodyPr/>
                    <a:lstStyle/>
                    <a:p>
                      <a:pPr algn="ctr">
                        <a:lnSpc>
                          <a:spcPct val="115000"/>
                        </a:lnSpc>
                        <a:spcAft>
                          <a:spcPts val="0"/>
                        </a:spcAft>
                      </a:pPr>
                      <a:r>
                        <a:rPr lang="bg-BG" sz="1100">
                          <a:effectLst/>
                        </a:rPr>
                        <a:t>1</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891306254"/>
                  </a:ext>
                </a:extLst>
              </a:tr>
              <a:tr h="213644">
                <a:tc>
                  <a:txBody>
                    <a:bodyPr/>
                    <a:lstStyle/>
                    <a:p>
                      <a:pPr algn="ctr">
                        <a:lnSpc>
                          <a:spcPct val="115000"/>
                        </a:lnSpc>
                        <a:spcAft>
                          <a:spcPts val="0"/>
                        </a:spcAft>
                      </a:pPr>
                      <a:r>
                        <a:rPr lang="bg-BG" sz="1100">
                          <a:effectLst/>
                        </a:rPr>
                        <a:t>2</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dirty="0">
                          <a:effectLst/>
                        </a:rPr>
                        <a:t> </a:t>
                      </a:r>
                      <a:endParaRPr lang="bg-BG"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4286169463"/>
                  </a:ext>
                </a:extLst>
              </a:tr>
              <a:tr h="172965">
                <a:tc>
                  <a:txBody>
                    <a:bodyPr/>
                    <a:lstStyle/>
                    <a:p>
                      <a:pPr algn="ctr">
                        <a:lnSpc>
                          <a:spcPct val="115000"/>
                        </a:lnSpc>
                        <a:spcAft>
                          <a:spcPts val="0"/>
                        </a:spcAft>
                      </a:pPr>
                      <a:r>
                        <a:rPr lang="bg-BG" sz="1100">
                          <a:effectLst/>
                        </a:rPr>
                        <a:t>3</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dirty="0">
                          <a:effectLst/>
                        </a:rPr>
                        <a:t> </a:t>
                      </a:r>
                      <a:endParaRPr lang="bg-BG"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dirty="0">
                          <a:effectLst/>
                        </a:rPr>
                        <a:t> </a:t>
                      </a:r>
                      <a:endParaRPr lang="bg-BG"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54735586"/>
                  </a:ext>
                </a:extLst>
              </a:tr>
              <a:tr h="213644">
                <a:tc>
                  <a:txBody>
                    <a:bodyPr/>
                    <a:lstStyle/>
                    <a:p>
                      <a:pPr algn="ctr">
                        <a:lnSpc>
                          <a:spcPct val="115000"/>
                        </a:lnSpc>
                        <a:spcAft>
                          <a:spcPts val="0"/>
                        </a:spcAft>
                      </a:pPr>
                      <a:r>
                        <a:rPr lang="bg-BG" sz="1100">
                          <a:effectLst/>
                        </a:rPr>
                        <a:t>4</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196535137"/>
                  </a:ext>
                </a:extLst>
              </a:tr>
              <a:tr h="213644">
                <a:tc>
                  <a:txBody>
                    <a:bodyPr/>
                    <a:lstStyle/>
                    <a:p>
                      <a:pPr algn="ctr">
                        <a:lnSpc>
                          <a:spcPct val="115000"/>
                        </a:lnSpc>
                        <a:spcAft>
                          <a:spcPts val="0"/>
                        </a:spcAft>
                      </a:pPr>
                      <a:r>
                        <a:rPr lang="bg-BG" sz="1100">
                          <a:effectLst/>
                        </a:rPr>
                        <a:t>5</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824182450"/>
                  </a:ext>
                </a:extLst>
              </a:tr>
              <a:tr h="213644">
                <a:tc>
                  <a:txBody>
                    <a:bodyPr/>
                    <a:lstStyle/>
                    <a:p>
                      <a:pPr algn="ctr">
                        <a:lnSpc>
                          <a:spcPct val="115000"/>
                        </a:lnSpc>
                        <a:spcAft>
                          <a:spcPts val="0"/>
                        </a:spcAft>
                      </a:pPr>
                      <a:r>
                        <a:rPr lang="bg-BG" sz="1100">
                          <a:effectLst/>
                        </a:rPr>
                        <a:t>6</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dirty="0">
                          <a:effectLst/>
                        </a:rPr>
                        <a:t> </a:t>
                      </a:r>
                      <a:endParaRPr lang="bg-BG"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895625151"/>
                  </a:ext>
                </a:extLst>
              </a:tr>
              <a:tr h="213644">
                <a:tc>
                  <a:txBody>
                    <a:bodyPr/>
                    <a:lstStyle/>
                    <a:p>
                      <a:pPr algn="ctr">
                        <a:lnSpc>
                          <a:spcPct val="115000"/>
                        </a:lnSpc>
                        <a:spcAft>
                          <a:spcPts val="0"/>
                        </a:spcAft>
                      </a:pPr>
                      <a:r>
                        <a:rPr lang="bg-BG" sz="1100">
                          <a:effectLst/>
                        </a:rPr>
                        <a:t>7</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942555549"/>
                  </a:ext>
                </a:extLst>
              </a:tr>
              <a:tr h="213644">
                <a:tc>
                  <a:txBody>
                    <a:bodyPr/>
                    <a:lstStyle/>
                    <a:p>
                      <a:pPr algn="ctr">
                        <a:lnSpc>
                          <a:spcPct val="115000"/>
                        </a:lnSpc>
                        <a:spcAft>
                          <a:spcPts val="0"/>
                        </a:spcAft>
                      </a:pPr>
                      <a:r>
                        <a:rPr lang="bg-BG" sz="1100">
                          <a:effectLst/>
                        </a:rPr>
                        <a:t>8</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02175309"/>
                  </a:ext>
                </a:extLst>
              </a:tr>
              <a:tr h="213644">
                <a:tc>
                  <a:txBody>
                    <a:bodyPr/>
                    <a:lstStyle/>
                    <a:p>
                      <a:pPr algn="ctr">
                        <a:lnSpc>
                          <a:spcPct val="115000"/>
                        </a:lnSpc>
                        <a:spcAft>
                          <a:spcPts val="0"/>
                        </a:spcAft>
                      </a:pPr>
                      <a:r>
                        <a:rPr lang="bg-BG" sz="1100">
                          <a:effectLst/>
                        </a:rPr>
                        <a:t>9</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966407792"/>
                  </a:ext>
                </a:extLst>
              </a:tr>
              <a:tr h="213644">
                <a:tc>
                  <a:txBody>
                    <a:bodyPr/>
                    <a:lstStyle/>
                    <a:p>
                      <a:pPr algn="ctr">
                        <a:lnSpc>
                          <a:spcPct val="115000"/>
                        </a:lnSpc>
                        <a:spcAft>
                          <a:spcPts val="0"/>
                        </a:spcAft>
                      </a:pPr>
                      <a:r>
                        <a:rPr lang="bg-BG" sz="1100">
                          <a:effectLst/>
                        </a:rPr>
                        <a:t>10</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dirty="0">
                          <a:effectLst/>
                        </a:rPr>
                        <a:t> </a:t>
                      </a:r>
                      <a:endParaRPr lang="bg-BG"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dirty="0">
                          <a:effectLst/>
                        </a:rPr>
                        <a:t> </a:t>
                      </a:r>
                      <a:endParaRPr lang="bg-BG"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a:effectLst/>
                        </a:rPr>
                        <a:t> </a:t>
                      </a:r>
                      <a:endParaRPr lang="bg-BG"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bg-BG" sz="1100" dirty="0">
                          <a:effectLst/>
                        </a:rPr>
                        <a:t> </a:t>
                      </a:r>
                      <a:endParaRPr lang="bg-BG"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043671861"/>
                  </a:ext>
                </a:extLst>
              </a:tr>
            </a:tbl>
          </a:graphicData>
        </a:graphic>
      </p:graphicFrame>
      <p:sp>
        <p:nvSpPr>
          <p:cNvPr id="5" name="Правоъгълник 4">
            <a:extLst>
              <a:ext uri="{FF2B5EF4-FFF2-40B4-BE49-F238E27FC236}">
                <a16:creationId xmlns:a16="http://schemas.microsoft.com/office/drawing/2014/main" xmlns="" id="{D90F5FAD-94E0-49E9-90E4-C208FA27BF66}"/>
              </a:ext>
            </a:extLst>
          </p:cNvPr>
          <p:cNvSpPr/>
          <p:nvPr/>
        </p:nvSpPr>
        <p:spPr>
          <a:xfrm>
            <a:off x="1524000" y="3845030"/>
            <a:ext cx="7620000" cy="2843984"/>
          </a:xfrm>
          <a:prstGeom prst="rect">
            <a:avLst/>
          </a:prstGeom>
        </p:spPr>
        <p:txBody>
          <a:bodyPr wrap="square">
            <a:spAutoFit/>
          </a:bodyPr>
          <a:lstStyle/>
          <a:p>
            <a:pPr>
              <a:lnSpc>
                <a:spcPct val="115000"/>
              </a:lnSpc>
              <a:spcAft>
                <a:spcPts val="0"/>
              </a:spcAft>
            </a:pPr>
            <a:r>
              <a:rPr lang="bg-BG" sz="800" b="1" dirty="0">
                <a:latin typeface="Arial" panose="020B0604020202020204" pitchFamily="34" charset="0"/>
                <a:ea typeface="Calibri" panose="020F0502020204030204" pitchFamily="34" charset="0"/>
                <a:cs typeface="Times New Roman" panose="02020603050405020304" pitchFamily="18" charset="0"/>
              </a:rPr>
              <a:t>Членове на ЛРД-</a:t>
            </a:r>
            <a:r>
              <a:rPr lang="bg-BG" sz="800" b="1" dirty="0" err="1">
                <a:latin typeface="Arial" panose="020B0604020202020204" pitchFamily="34" charset="0"/>
                <a:ea typeface="Calibri" panose="020F0502020204030204" pitchFamily="34" charset="0"/>
                <a:cs typeface="Times New Roman" panose="02020603050405020304" pitchFamily="18" charset="0"/>
              </a:rPr>
              <a:t>ка</a:t>
            </a:r>
            <a:r>
              <a:rPr lang="bg-BG" sz="800" dirty="0">
                <a:latin typeface="Arial" panose="020B0604020202020204" pitchFamily="34" charset="0"/>
                <a:ea typeface="Calibri" panose="020F0502020204030204" pitchFamily="34" charset="0"/>
                <a:cs typeface="Times New Roman" panose="02020603050405020304" pitchFamily="18" charset="0"/>
              </a:rPr>
              <a:t>:</a:t>
            </a:r>
            <a:endParaRPr lang="bg-BG" sz="8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bg-BG" sz="800" dirty="0">
                <a:latin typeface="Arial" panose="020B0604020202020204" pitchFamily="34" charset="0"/>
                <a:ea typeface="Calibri" panose="020F0502020204030204" pitchFamily="34" charset="0"/>
                <a:cs typeface="Times New Roman" panose="02020603050405020304" pitchFamily="18" charset="0"/>
              </a:rPr>
              <a:t>1.</a:t>
            </a:r>
            <a:r>
              <a:rPr lang="en-US" sz="800" dirty="0">
                <a:latin typeface="Arial" panose="020B0604020202020204" pitchFamily="34" charset="0"/>
                <a:ea typeface="Calibri" panose="020F0502020204030204" pitchFamily="34" charset="0"/>
                <a:cs typeface="Times New Roman" panose="02020603050405020304" pitchFamily="18" charset="0"/>
              </a:rPr>
              <a:t>________________________________</a:t>
            </a:r>
            <a:r>
              <a:rPr lang="bg-BG" sz="800" dirty="0">
                <a:latin typeface="Arial" panose="020B0604020202020204" pitchFamily="34" charset="0"/>
                <a:ea typeface="Calibri" panose="020F0502020204030204" pitchFamily="34" charset="0"/>
                <a:cs typeface="Times New Roman" panose="02020603050405020304" pitchFamily="18" charset="0"/>
              </a:rPr>
              <a:t>Подпис:</a:t>
            </a:r>
            <a:r>
              <a:rPr lang="en-US" sz="800" dirty="0">
                <a:latin typeface="Arial" panose="020B0604020202020204" pitchFamily="34" charset="0"/>
                <a:ea typeface="Calibri" panose="020F0502020204030204" pitchFamily="34" charset="0"/>
                <a:cs typeface="Times New Roman" panose="02020603050405020304" pitchFamily="18" charset="0"/>
              </a:rPr>
              <a:t>_____________</a:t>
            </a:r>
            <a:endParaRPr lang="bg-BG" sz="8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bg-BG" sz="800" baseline="-25000" dirty="0">
                <a:latin typeface="Arial" panose="020B0604020202020204" pitchFamily="34" charset="0"/>
                <a:ea typeface="Calibri" panose="020F0502020204030204" pitchFamily="34" charset="0"/>
                <a:cs typeface="Times New Roman" panose="02020603050405020304" pitchFamily="18" charset="0"/>
              </a:rPr>
              <a:t>                                  </a:t>
            </a:r>
            <a:r>
              <a:rPr lang="en-US" sz="800" baseline="-25000" dirty="0">
                <a:latin typeface="Arial" panose="020B0604020202020204" pitchFamily="34" charset="0"/>
                <a:ea typeface="Calibri" panose="020F0502020204030204" pitchFamily="34" charset="0"/>
                <a:cs typeface="Times New Roman" panose="02020603050405020304" pitchFamily="18" charset="0"/>
              </a:rPr>
              <a:t>/</a:t>
            </a:r>
            <a:r>
              <a:rPr lang="bg-BG" sz="800" baseline="-25000" dirty="0">
                <a:latin typeface="Arial" panose="020B0604020202020204" pitchFamily="34" charset="0"/>
                <a:ea typeface="Calibri" panose="020F0502020204030204" pitchFamily="34" charset="0"/>
                <a:cs typeface="Times New Roman" panose="02020603050405020304" pitchFamily="18" charset="0"/>
              </a:rPr>
              <a:t>трите имена /</a:t>
            </a:r>
            <a:endParaRPr lang="bg-BG" sz="8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bg-BG" sz="800" dirty="0">
                <a:latin typeface="Arial" panose="020B0604020202020204" pitchFamily="34" charset="0"/>
                <a:ea typeface="Calibri" panose="020F0502020204030204" pitchFamily="34" charset="0"/>
                <a:cs typeface="Times New Roman" panose="02020603050405020304" pitchFamily="18" charset="0"/>
              </a:rPr>
              <a:t>2.</a:t>
            </a:r>
            <a:r>
              <a:rPr lang="en-US" sz="800" dirty="0">
                <a:latin typeface="Arial" panose="020B0604020202020204" pitchFamily="34" charset="0"/>
                <a:ea typeface="Calibri" panose="020F0502020204030204" pitchFamily="34" charset="0"/>
                <a:cs typeface="Times New Roman" panose="02020603050405020304" pitchFamily="18" charset="0"/>
              </a:rPr>
              <a:t>________________________________</a:t>
            </a:r>
            <a:r>
              <a:rPr lang="bg-BG" sz="800" dirty="0">
                <a:latin typeface="Arial" panose="020B0604020202020204" pitchFamily="34" charset="0"/>
                <a:ea typeface="Calibri" panose="020F0502020204030204" pitchFamily="34" charset="0"/>
                <a:cs typeface="Times New Roman" panose="02020603050405020304" pitchFamily="18" charset="0"/>
              </a:rPr>
              <a:t>Подпис:</a:t>
            </a:r>
            <a:r>
              <a:rPr lang="en-US" sz="800" dirty="0">
                <a:latin typeface="Arial" panose="020B0604020202020204" pitchFamily="34" charset="0"/>
                <a:ea typeface="Calibri" panose="020F0502020204030204" pitchFamily="34" charset="0"/>
                <a:cs typeface="Times New Roman" panose="02020603050405020304" pitchFamily="18" charset="0"/>
              </a:rPr>
              <a:t>_____________</a:t>
            </a:r>
            <a:endParaRPr lang="bg-BG" sz="8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bg-BG" sz="800" baseline="-25000" dirty="0">
                <a:latin typeface="Arial" panose="020B0604020202020204" pitchFamily="34" charset="0"/>
                <a:ea typeface="Calibri" panose="020F0502020204030204" pitchFamily="34" charset="0"/>
                <a:cs typeface="Times New Roman" panose="02020603050405020304" pitchFamily="18" charset="0"/>
              </a:rPr>
              <a:t>                                  </a:t>
            </a:r>
            <a:r>
              <a:rPr lang="en-US" sz="800" baseline="-25000" dirty="0">
                <a:latin typeface="Arial" panose="020B0604020202020204" pitchFamily="34" charset="0"/>
                <a:ea typeface="Calibri" panose="020F0502020204030204" pitchFamily="34" charset="0"/>
                <a:cs typeface="Times New Roman" panose="02020603050405020304" pitchFamily="18" charset="0"/>
              </a:rPr>
              <a:t>/</a:t>
            </a:r>
            <a:r>
              <a:rPr lang="bg-BG" sz="800" baseline="-25000" dirty="0">
                <a:latin typeface="Arial" panose="020B0604020202020204" pitchFamily="34" charset="0"/>
                <a:ea typeface="Calibri" panose="020F0502020204030204" pitchFamily="34" charset="0"/>
                <a:cs typeface="Times New Roman" panose="02020603050405020304" pitchFamily="18" charset="0"/>
              </a:rPr>
              <a:t>трите имена /</a:t>
            </a:r>
            <a:endParaRPr lang="bg-BG" sz="8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bg-BG" sz="800" dirty="0">
                <a:latin typeface="Arial" panose="020B0604020202020204" pitchFamily="34" charset="0"/>
                <a:ea typeface="Calibri" panose="020F0502020204030204" pitchFamily="34" charset="0"/>
                <a:cs typeface="Times New Roman" panose="02020603050405020304" pitchFamily="18" charset="0"/>
              </a:rPr>
              <a:t>3.</a:t>
            </a:r>
            <a:r>
              <a:rPr lang="en-US" sz="800" dirty="0">
                <a:latin typeface="Arial" panose="020B0604020202020204" pitchFamily="34" charset="0"/>
                <a:ea typeface="Calibri" panose="020F0502020204030204" pitchFamily="34" charset="0"/>
                <a:cs typeface="Times New Roman" panose="02020603050405020304" pitchFamily="18" charset="0"/>
              </a:rPr>
              <a:t>________________________________</a:t>
            </a:r>
            <a:r>
              <a:rPr lang="bg-BG" sz="800" dirty="0">
                <a:latin typeface="Arial" panose="020B0604020202020204" pitchFamily="34" charset="0"/>
                <a:ea typeface="Calibri" panose="020F0502020204030204" pitchFamily="34" charset="0"/>
                <a:cs typeface="Times New Roman" panose="02020603050405020304" pitchFamily="18" charset="0"/>
              </a:rPr>
              <a:t>Подпис:</a:t>
            </a:r>
            <a:r>
              <a:rPr lang="en-US" sz="800" dirty="0">
                <a:latin typeface="Arial" panose="020B0604020202020204" pitchFamily="34" charset="0"/>
                <a:ea typeface="Calibri" panose="020F0502020204030204" pitchFamily="34" charset="0"/>
                <a:cs typeface="Times New Roman" panose="02020603050405020304" pitchFamily="18" charset="0"/>
              </a:rPr>
              <a:t>_____________</a:t>
            </a:r>
            <a:endParaRPr lang="bg-BG" sz="8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bg-BG" sz="800" baseline="-25000" dirty="0">
                <a:latin typeface="Arial" panose="020B0604020202020204" pitchFamily="34" charset="0"/>
                <a:ea typeface="Calibri" panose="020F0502020204030204" pitchFamily="34" charset="0"/>
                <a:cs typeface="Times New Roman" panose="02020603050405020304" pitchFamily="18" charset="0"/>
              </a:rPr>
              <a:t>                                  </a:t>
            </a:r>
            <a:r>
              <a:rPr lang="en-US" sz="800" baseline="-25000" dirty="0">
                <a:latin typeface="Arial" panose="020B0604020202020204" pitchFamily="34" charset="0"/>
                <a:ea typeface="Calibri" panose="020F0502020204030204" pitchFamily="34" charset="0"/>
                <a:cs typeface="Times New Roman" panose="02020603050405020304" pitchFamily="18" charset="0"/>
              </a:rPr>
              <a:t>/</a:t>
            </a:r>
            <a:r>
              <a:rPr lang="bg-BG" sz="800" baseline="-25000" dirty="0">
                <a:latin typeface="Arial" panose="020B0604020202020204" pitchFamily="34" charset="0"/>
                <a:ea typeface="Calibri" panose="020F0502020204030204" pitchFamily="34" charset="0"/>
                <a:cs typeface="Times New Roman" panose="02020603050405020304" pitchFamily="18" charset="0"/>
              </a:rPr>
              <a:t>трите имена /</a:t>
            </a:r>
            <a:endParaRPr lang="bg-BG" sz="8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bg-BG" sz="800" dirty="0">
                <a:latin typeface="Arial" panose="020B0604020202020204" pitchFamily="34" charset="0"/>
                <a:ea typeface="Calibri" panose="020F0502020204030204" pitchFamily="34" charset="0"/>
                <a:cs typeface="Times New Roman" panose="02020603050405020304" pitchFamily="18" charset="0"/>
              </a:rPr>
              <a:t>4.</a:t>
            </a:r>
            <a:r>
              <a:rPr lang="en-US" sz="800" dirty="0">
                <a:latin typeface="Arial" panose="020B0604020202020204" pitchFamily="34" charset="0"/>
                <a:ea typeface="Calibri" panose="020F0502020204030204" pitchFamily="34" charset="0"/>
                <a:cs typeface="Times New Roman" panose="02020603050405020304" pitchFamily="18" charset="0"/>
              </a:rPr>
              <a:t>________________________________</a:t>
            </a:r>
            <a:r>
              <a:rPr lang="bg-BG" sz="800" dirty="0">
                <a:latin typeface="Arial" panose="020B0604020202020204" pitchFamily="34" charset="0"/>
                <a:ea typeface="Calibri" panose="020F0502020204030204" pitchFamily="34" charset="0"/>
                <a:cs typeface="Times New Roman" panose="02020603050405020304" pitchFamily="18" charset="0"/>
              </a:rPr>
              <a:t>Подпис:</a:t>
            </a:r>
            <a:r>
              <a:rPr lang="en-US" sz="800" dirty="0">
                <a:latin typeface="Arial" panose="020B0604020202020204" pitchFamily="34" charset="0"/>
                <a:ea typeface="Calibri" panose="020F0502020204030204" pitchFamily="34" charset="0"/>
                <a:cs typeface="Times New Roman" panose="02020603050405020304" pitchFamily="18" charset="0"/>
              </a:rPr>
              <a:t>_____________</a:t>
            </a:r>
            <a:endParaRPr lang="bg-BG" sz="8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bg-BG" sz="800" baseline="-25000" dirty="0">
                <a:latin typeface="Arial" panose="020B0604020202020204" pitchFamily="34" charset="0"/>
                <a:ea typeface="Calibri" panose="020F0502020204030204" pitchFamily="34" charset="0"/>
                <a:cs typeface="Times New Roman" panose="02020603050405020304" pitchFamily="18" charset="0"/>
              </a:rPr>
              <a:t>                                  </a:t>
            </a:r>
            <a:r>
              <a:rPr lang="en-US" sz="800" baseline="-25000" dirty="0">
                <a:latin typeface="Arial" panose="020B0604020202020204" pitchFamily="34" charset="0"/>
                <a:ea typeface="Calibri" panose="020F0502020204030204" pitchFamily="34" charset="0"/>
                <a:cs typeface="Times New Roman" panose="02020603050405020304" pitchFamily="18" charset="0"/>
              </a:rPr>
              <a:t>/</a:t>
            </a:r>
            <a:r>
              <a:rPr lang="bg-BG" sz="800" baseline="-25000" dirty="0">
                <a:latin typeface="Arial" panose="020B0604020202020204" pitchFamily="34" charset="0"/>
                <a:ea typeface="Calibri" panose="020F0502020204030204" pitchFamily="34" charset="0"/>
                <a:cs typeface="Times New Roman" panose="02020603050405020304" pitchFamily="18" charset="0"/>
              </a:rPr>
              <a:t>трите имена /</a:t>
            </a:r>
            <a:endParaRPr lang="bg-BG" sz="8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bg-BG" sz="800" dirty="0">
                <a:latin typeface="Arial" panose="020B0604020202020204" pitchFamily="34" charset="0"/>
                <a:ea typeface="Calibri" panose="020F0502020204030204" pitchFamily="34" charset="0"/>
                <a:cs typeface="Times New Roman" panose="02020603050405020304" pitchFamily="18" charset="0"/>
              </a:rPr>
              <a:t>5.</a:t>
            </a:r>
            <a:r>
              <a:rPr lang="en-US" sz="800" dirty="0">
                <a:latin typeface="Arial" panose="020B0604020202020204" pitchFamily="34" charset="0"/>
                <a:ea typeface="Calibri" panose="020F0502020204030204" pitchFamily="34" charset="0"/>
                <a:cs typeface="Times New Roman" panose="02020603050405020304" pitchFamily="18" charset="0"/>
              </a:rPr>
              <a:t>________________________________</a:t>
            </a:r>
            <a:r>
              <a:rPr lang="bg-BG" sz="800" dirty="0">
                <a:latin typeface="Arial" panose="020B0604020202020204" pitchFamily="34" charset="0"/>
                <a:ea typeface="Calibri" panose="020F0502020204030204" pitchFamily="34" charset="0"/>
                <a:cs typeface="Times New Roman" panose="02020603050405020304" pitchFamily="18" charset="0"/>
              </a:rPr>
              <a:t>Подпис:</a:t>
            </a:r>
            <a:r>
              <a:rPr lang="en-US" sz="800" dirty="0">
                <a:latin typeface="Arial" panose="020B0604020202020204" pitchFamily="34" charset="0"/>
                <a:ea typeface="Calibri" panose="020F0502020204030204" pitchFamily="34" charset="0"/>
                <a:cs typeface="Times New Roman" panose="02020603050405020304" pitchFamily="18" charset="0"/>
              </a:rPr>
              <a:t>_____________</a:t>
            </a:r>
            <a:endParaRPr lang="bg-BG" sz="8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bg-BG" sz="800" baseline="-25000" dirty="0">
                <a:latin typeface="Arial" panose="020B0604020202020204" pitchFamily="34" charset="0"/>
                <a:ea typeface="Calibri" panose="020F0502020204030204" pitchFamily="34" charset="0"/>
                <a:cs typeface="Times New Roman" panose="02020603050405020304" pitchFamily="18" charset="0"/>
              </a:rPr>
              <a:t>                                  </a:t>
            </a:r>
            <a:r>
              <a:rPr lang="en-US" sz="800" baseline="-25000" dirty="0">
                <a:latin typeface="Arial" panose="020B0604020202020204" pitchFamily="34" charset="0"/>
                <a:ea typeface="Calibri" panose="020F0502020204030204" pitchFamily="34" charset="0"/>
                <a:cs typeface="Times New Roman" panose="02020603050405020304" pitchFamily="18" charset="0"/>
              </a:rPr>
              <a:t>/</a:t>
            </a:r>
            <a:r>
              <a:rPr lang="bg-BG" sz="800" baseline="-25000" dirty="0">
                <a:latin typeface="Arial" panose="020B0604020202020204" pitchFamily="34" charset="0"/>
                <a:ea typeface="Calibri" panose="020F0502020204030204" pitchFamily="34" charset="0"/>
                <a:cs typeface="Times New Roman" panose="02020603050405020304" pitchFamily="18" charset="0"/>
              </a:rPr>
              <a:t>трите имена /</a:t>
            </a:r>
            <a:endParaRPr lang="bg-BG" sz="8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bg-BG" sz="800" dirty="0">
                <a:latin typeface="Arial" panose="020B0604020202020204" pitchFamily="34" charset="0"/>
                <a:ea typeface="Calibri" panose="020F0502020204030204" pitchFamily="34" charset="0"/>
                <a:cs typeface="Times New Roman" panose="02020603050405020304" pitchFamily="18" charset="0"/>
              </a:rPr>
              <a:t> </a:t>
            </a:r>
            <a:endParaRPr lang="bg-BG" sz="8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bg-BG" sz="800" b="1" dirty="0">
                <a:latin typeface="Arial" panose="020B0604020202020204" pitchFamily="34" charset="0"/>
                <a:ea typeface="Calibri" panose="020F0502020204030204" pitchFamily="34" charset="0"/>
                <a:cs typeface="Times New Roman" panose="02020603050405020304" pitchFamily="18" charset="0"/>
              </a:rPr>
              <a:t>Председател на ЛРД </a:t>
            </a:r>
            <a:r>
              <a:rPr lang="bg-BG" sz="800" dirty="0">
                <a:latin typeface="Arial" panose="020B0604020202020204" pitchFamily="34" charset="0"/>
                <a:ea typeface="Calibri" panose="020F0502020204030204" pitchFamily="34" charset="0"/>
                <a:cs typeface="Times New Roman" panose="02020603050405020304" pitchFamily="18" charset="0"/>
              </a:rPr>
              <a:t>–</a:t>
            </a:r>
            <a:r>
              <a:rPr lang="bg-BG" sz="800" dirty="0" err="1">
                <a:latin typeface="Arial" panose="020B0604020202020204" pitchFamily="34" charset="0"/>
                <a:ea typeface="Calibri" panose="020F0502020204030204" pitchFamily="34" charset="0"/>
                <a:cs typeface="Times New Roman" panose="02020603050405020304" pitchFamily="18" charset="0"/>
              </a:rPr>
              <a:t>ка</a:t>
            </a:r>
            <a:r>
              <a:rPr lang="bg-BG" sz="800" dirty="0">
                <a:latin typeface="Arial" panose="020B0604020202020204" pitchFamily="34" charset="0"/>
                <a:ea typeface="Calibri" panose="020F0502020204030204" pitchFamily="34" charset="0"/>
                <a:cs typeface="Times New Roman" panose="02020603050405020304" pitchFamily="18" charset="0"/>
              </a:rPr>
              <a:t>:</a:t>
            </a:r>
            <a:r>
              <a:rPr lang="en-US" sz="800" dirty="0">
                <a:latin typeface="Arial" panose="020B0604020202020204" pitchFamily="34" charset="0"/>
                <a:ea typeface="Calibri" panose="020F0502020204030204" pitchFamily="34" charset="0"/>
                <a:cs typeface="Times New Roman" panose="02020603050405020304" pitchFamily="18" charset="0"/>
              </a:rPr>
              <a:t>_______________________</a:t>
            </a:r>
            <a:r>
              <a:rPr lang="bg-BG" sz="800" dirty="0">
                <a:latin typeface="Arial" panose="020B0604020202020204" pitchFamily="34" charset="0"/>
                <a:ea typeface="Calibri" panose="020F0502020204030204" pitchFamily="34" charset="0"/>
                <a:cs typeface="Times New Roman" panose="02020603050405020304" pitchFamily="18" charset="0"/>
              </a:rPr>
              <a:t>:</a:t>
            </a:r>
            <a:r>
              <a:rPr lang="en-US" sz="800" dirty="0">
                <a:latin typeface="Arial" panose="020B0604020202020204" pitchFamily="34" charset="0"/>
                <a:ea typeface="Calibri" panose="020F0502020204030204" pitchFamily="34" charset="0"/>
                <a:cs typeface="Times New Roman" panose="02020603050405020304" pitchFamily="18" charset="0"/>
              </a:rPr>
              <a:t>____________ </a:t>
            </a:r>
            <a:r>
              <a:rPr lang="bg-BG" sz="800" dirty="0">
                <a:latin typeface="Arial" panose="020B0604020202020204" pitchFamily="34" charset="0"/>
                <a:ea typeface="Calibri" panose="020F0502020204030204" pitchFamily="34" charset="0"/>
                <a:cs typeface="Times New Roman" panose="02020603050405020304" pitchFamily="18" charset="0"/>
              </a:rPr>
              <a:t>/Име и фамилия и подпис/ </a:t>
            </a:r>
            <a:endParaRPr lang="bg-BG" sz="800" dirty="0">
              <a:latin typeface="Calibri" panose="020F0502020204030204" pitchFamily="34" charset="0"/>
              <a:ea typeface="Calibri" panose="020F0502020204030204" pitchFamily="34" charset="0"/>
              <a:cs typeface="Times New Roman" panose="02020603050405020304" pitchFamily="18" charset="0"/>
            </a:endParaRPr>
          </a:p>
          <a:p>
            <a:pPr marL="1348740" indent="449580">
              <a:lnSpc>
                <a:spcPct val="115000"/>
              </a:lnSpc>
              <a:spcAft>
                <a:spcPts val="0"/>
              </a:spcAft>
            </a:pPr>
            <a:r>
              <a:rPr lang="bg-BG" sz="800" dirty="0">
                <a:latin typeface="Arial" panose="020B0604020202020204" pitchFamily="34" charset="0"/>
                <a:ea typeface="Calibri" panose="020F0502020204030204" pitchFamily="34" charset="0"/>
                <a:cs typeface="Times New Roman" panose="02020603050405020304" pitchFamily="18" charset="0"/>
              </a:rPr>
              <a:t> </a:t>
            </a:r>
            <a:endParaRPr lang="bg-BG" sz="8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bg-BG" sz="800" b="1" dirty="0">
                <a:latin typeface="Arial" panose="020B0604020202020204" pitchFamily="34" charset="0"/>
                <a:ea typeface="Calibri" panose="020F0502020204030204" pitchFamily="34" charset="0"/>
                <a:cs typeface="Times New Roman" panose="02020603050405020304" pitchFamily="18" charset="0"/>
              </a:rPr>
              <a:t>Секретар на ЛРД-</a:t>
            </a:r>
            <a:r>
              <a:rPr lang="bg-BG" sz="800" b="1" dirty="0" err="1">
                <a:latin typeface="Arial" panose="020B0604020202020204" pitchFamily="34" charset="0"/>
                <a:ea typeface="Calibri" panose="020F0502020204030204" pitchFamily="34" charset="0"/>
                <a:cs typeface="Times New Roman" panose="02020603050405020304" pitchFamily="18" charset="0"/>
              </a:rPr>
              <a:t>ка</a:t>
            </a:r>
            <a:r>
              <a:rPr lang="bg-BG" sz="800" dirty="0">
                <a:latin typeface="Arial" panose="020B0604020202020204" pitchFamily="34" charset="0"/>
                <a:ea typeface="Calibri" panose="020F0502020204030204" pitchFamily="34" charset="0"/>
                <a:cs typeface="Times New Roman" panose="02020603050405020304" pitchFamily="18" charset="0"/>
              </a:rPr>
              <a:t>: :</a:t>
            </a:r>
            <a:r>
              <a:rPr lang="en-US" sz="800" dirty="0">
                <a:latin typeface="Arial" panose="020B0604020202020204" pitchFamily="34" charset="0"/>
                <a:ea typeface="Calibri" panose="020F0502020204030204" pitchFamily="34" charset="0"/>
                <a:cs typeface="Times New Roman" panose="02020603050405020304" pitchFamily="18" charset="0"/>
              </a:rPr>
              <a:t>_______________________</a:t>
            </a:r>
            <a:r>
              <a:rPr lang="bg-BG" sz="800" dirty="0">
                <a:latin typeface="Arial" panose="020B0604020202020204" pitchFamily="34" charset="0"/>
                <a:ea typeface="Calibri" panose="020F0502020204030204" pitchFamily="34" charset="0"/>
                <a:cs typeface="Times New Roman" panose="02020603050405020304" pitchFamily="18" charset="0"/>
              </a:rPr>
              <a:t>:</a:t>
            </a:r>
            <a:r>
              <a:rPr lang="en-US" sz="800" dirty="0">
                <a:latin typeface="Arial" panose="020B0604020202020204" pitchFamily="34" charset="0"/>
                <a:ea typeface="Calibri" panose="020F0502020204030204" pitchFamily="34" charset="0"/>
                <a:cs typeface="Times New Roman" panose="02020603050405020304" pitchFamily="18" charset="0"/>
              </a:rPr>
              <a:t>____________      </a:t>
            </a:r>
            <a:r>
              <a:rPr lang="bg-BG" sz="800" dirty="0">
                <a:latin typeface="Arial" panose="020B0604020202020204" pitchFamily="34" charset="0"/>
                <a:ea typeface="Calibri" panose="020F0502020204030204" pitchFamily="34" charset="0"/>
                <a:cs typeface="Times New Roman" panose="02020603050405020304" pitchFamily="18" charset="0"/>
              </a:rPr>
              <a:t>/Име и фамилия и подпис/</a:t>
            </a:r>
            <a:endParaRPr lang="bg-BG" sz="8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bg-BG" sz="800" b="1" dirty="0">
                <a:latin typeface="Arial" panose="020B0604020202020204" pitchFamily="34" charset="0"/>
                <a:ea typeface="Calibri" panose="020F0502020204030204" pitchFamily="34" charset="0"/>
                <a:cs typeface="Times New Roman" panose="02020603050405020304" pitchFamily="18" charset="0"/>
              </a:rPr>
              <a:t>                                                                                                                                                                </a:t>
            </a:r>
            <a:r>
              <a:rPr lang="bg-BG" sz="1200" b="1" dirty="0">
                <a:highlight>
                  <a:srgbClr val="FFFF00"/>
                </a:highlight>
                <a:latin typeface="Arial" panose="020B0604020202020204" pitchFamily="34" charset="0"/>
                <a:ea typeface="Calibri" panose="020F0502020204030204" pitchFamily="34" charset="0"/>
                <a:cs typeface="Times New Roman" panose="02020603050405020304" pitchFamily="18" charset="0"/>
              </a:rPr>
              <a:t>Съгласувано с </a:t>
            </a:r>
            <a:r>
              <a:rPr lang="bg-BG" sz="800" b="1" dirty="0">
                <a:highlight>
                  <a:srgbClr val="FFFF00"/>
                </a:highlight>
                <a:latin typeface="Arial" panose="020B0604020202020204" pitchFamily="34" charset="0"/>
                <a:ea typeface="Calibri" panose="020F0502020204030204" pitchFamily="34" charset="0"/>
                <a:cs typeface="Times New Roman" panose="02020603050405020304" pitchFamily="18" charset="0"/>
              </a:rPr>
              <a:t>:</a:t>
            </a:r>
            <a:endParaRPr lang="bg-BG" sz="800" dirty="0">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algn="r">
              <a:lnSpc>
                <a:spcPct val="115000"/>
              </a:lnSpc>
              <a:spcAft>
                <a:spcPts val="0"/>
              </a:spcAft>
            </a:pPr>
            <a:r>
              <a:rPr lang="bg-BG" sz="800" dirty="0">
                <a:highlight>
                  <a:srgbClr val="FFFF00"/>
                </a:highlight>
                <a:latin typeface="Arial" panose="020B0604020202020204" pitchFamily="34" charset="0"/>
                <a:ea typeface="Calibri" panose="020F0502020204030204" pitchFamily="34" charset="0"/>
                <a:cs typeface="Times New Roman" panose="02020603050405020304" pitchFamily="18" charset="0"/>
              </a:rPr>
              <a:t>Председател на КРК: </a:t>
            </a:r>
            <a:r>
              <a:rPr lang="en-US" sz="800" dirty="0">
                <a:highlight>
                  <a:srgbClr val="FFFF00"/>
                </a:highlight>
                <a:latin typeface="Arial" panose="020B0604020202020204" pitchFamily="34" charset="0"/>
                <a:ea typeface="Calibri" panose="020F0502020204030204" pitchFamily="34" charset="0"/>
                <a:cs typeface="Times New Roman" panose="02020603050405020304" pitchFamily="18" charset="0"/>
              </a:rPr>
              <a:t>_______________________</a:t>
            </a:r>
            <a:r>
              <a:rPr lang="bg-BG" sz="800" dirty="0">
                <a:highlight>
                  <a:srgbClr val="FFFF00"/>
                </a:highlight>
                <a:latin typeface="Arial" panose="020B0604020202020204" pitchFamily="34" charset="0"/>
                <a:ea typeface="Calibri" panose="020F0502020204030204" pitchFamily="34" charset="0"/>
                <a:cs typeface="Times New Roman" panose="02020603050405020304" pitchFamily="18" charset="0"/>
              </a:rPr>
              <a:t>:</a:t>
            </a:r>
            <a:r>
              <a:rPr lang="en-US" sz="800" dirty="0">
                <a:highlight>
                  <a:srgbClr val="FFFF00"/>
                </a:highlight>
                <a:latin typeface="Arial" panose="020B0604020202020204" pitchFamily="34" charset="0"/>
                <a:ea typeface="Calibri" panose="020F0502020204030204" pitchFamily="34" charset="0"/>
                <a:cs typeface="Times New Roman" panose="02020603050405020304" pitchFamily="18" charset="0"/>
              </a:rPr>
              <a:t>____________</a:t>
            </a:r>
            <a:endParaRPr lang="bg-BG" sz="800" dirty="0">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marL="449580" indent="449580" algn="r">
              <a:lnSpc>
                <a:spcPct val="115000"/>
              </a:lnSpc>
              <a:spcAft>
                <a:spcPts val="0"/>
              </a:spcAft>
            </a:pPr>
            <a:r>
              <a:rPr lang="bg-BG" sz="800" dirty="0">
                <a:highlight>
                  <a:srgbClr val="FFFF00"/>
                </a:highlight>
                <a:latin typeface="Arial" panose="020B0604020202020204" pitchFamily="34" charset="0"/>
                <a:ea typeface="Calibri" panose="020F0502020204030204" pitchFamily="34" charset="0"/>
                <a:cs typeface="Times New Roman" panose="02020603050405020304" pitchFamily="18" charset="0"/>
              </a:rPr>
              <a:t>Членове:1</a:t>
            </a:r>
            <a:r>
              <a:rPr lang="en-US" sz="800" dirty="0">
                <a:highlight>
                  <a:srgbClr val="FFFF00"/>
                </a:highlight>
                <a:latin typeface="Arial" panose="020B0604020202020204" pitchFamily="34" charset="0"/>
                <a:ea typeface="Calibri" panose="020F0502020204030204" pitchFamily="34" charset="0"/>
                <a:cs typeface="Times New Roman" panose="02020603050405020304" pitchFamily="18" charset="0"/>
              </a:rPr>
              <a:t>_______________________</a:t>
            </a:r>
            <a:r>
              <a:rPr lang="bg-BG" sz="800" dirty="0">
                <a:highlight>
                  <a:srgbClr val="FFFF00"/>
                </a:highlight>
                <a:latin typeface="Arial" panose="020B0604020202020204" pitchFamily="34" charset="0"/>
                <a:ea typeface="Calibri" panose="020F0502020204030204" pitchFamily="34" charset="0"/>
                <a:cs typeface="Times New Roman" panose="02020603050405020304" pitchFamily="18" charset="0"/>
              </a:rPr>
              <a:t>:</a:t>
            </a:r>
            <a:r>
              <a:rPr lang="en-US" sz="800" dirty="0">
                <a:highlight>
                  <a:srgbClr val="FFFF00"/>
                </a:highlight>
                <a:latin typeface="Arial" panose="020B0604020202020204" pitchFamily="34" charset="0"/>
                <a:ea typeface="Calibri" panose="020F0502020204030204" pitchFamily="34" charset="0"/>
                <a:cs typeface="Times New Roman" panose="02020603050405020304" pitchFamily="18" charset="0"/>
              </a:rPr>
              <a:t>______________</a:t>
            </a:r>
            <a:endParaRPr lang="bg-BG" sz="800" dirty="0">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algn="r">
              <a:lnSpc>
                <a:spcPct val="115000"/>
              </a:lnSpc>
              <a:spcAft>
                <a:spcPts val="0"/>
              </a:spcAft>
            </a:pPr>
            <a:r>
              <a:rPr lang="bg-BG" sz="800" dirty="0">
                <a:highlight>
                  <a:srgbClr val="FFFF00"/>
                </a:highlight>
                <a:latin typeface="Arial" panose="020B0604020202020204" pitchFamily="34" charset="0"/>
                <a:ea typeface="Calibri" panose="020F0502020204030204" pitchFamily="34" charset="0"/>
                <a:cs typeface="Times New Roman" panose="02020603050405020304" pitchFamily="18" charset="0"/>
              </a:rPr>
              <a:t>               		</a:t>
            </a:r>
            <a:r>
              <a:rPr lang="en-US" sz="800" dirty="0">
                <a:highlight>
                  <a:srgbClr val="FFFF00"/>
                </a:highlight>
                <a:latin typeface="Arial" panose="020B0604020202020204" pitchFamily="34" charset="0"/>
                <a:ea typeface="Calibri" panose="020F0502020204030204" pitchFamily="34" charset="0"/>
                <a:cs typeface="Times New Roman" panose="02020603050405020304" pitchFamily="18" charset="0"/>
              </a:rPr>
              <a:t>     </a:t>
            </a:r>
            <a:r>
              <a:rPr lang="bg-BG" sz="800" dirty="0">
                <a:highlight>
                  <a:srgbClr val="FFFF00"/>
                </a:highlight>
                <a:latin typeface="Arial" panose="020B0604020202020204" pitchFamily="34" charset="0"/>
                <a:ea typeface="Calibri" panose="020F0502020204030204" pitchFamily="34" charset="0"/>
                <a:cs typeface="Times New Roman" panose="02020603050405020304" pitchFamily="18" charset="0"/>
              </a:rPr>
              <a:t>2</a:t>
            </a:r>
            <a:r>
              <a:rPr lang="en-US" sz="800" dirty="0">
                <a:highlight>
                  <a:srgbClr val="FFFF00"/>
                </a:highlight>
                <a:latin typeface="Arial" panose="020B0604020202020204" pitchFamily="34" charset="0"/>
                <a:ea typeface="Calibri" panose="020F0502020204030204" pitchFamily="34" charset="0"/>
                <a:cs typeface="Times New Roman" panose="02020603050405020304" pitchFamily="18" charset="0"/>
              </a:rPr>
              <a:t>_______________________</a:t>
            </a:r>
            <a:r>
              <a:rPr lang="bg-BG" sz="800" dirty="0">
                <a:highlight>
                  <a:srgbClr val="FFFF00"/>
                </a:highlight>
                <a:latin typeface="Arial" panose="020B0604020202020204" pitchFamily="34" charset="0"/>
                <a:ea typeface="Calibri" panose="020F0502020204030204" pitchFamily="34" charset="0"/>
                <a:cs typeface="Times New Roman" panose="02020603050405020304" pitchFamily="18" charset="0"/>
              </a:rPr>
              <a:t>:</a:t>
            </a:r>
            <a:r>
              <a:rPr lang="en-US" sz="800" dirty="0">
                <a:highlight>
                  <a:srgbClr val="FFFF00"/>
                </a:highlight>
                <a:latin typeface="Arial" panose="020B0604020202020204" pitchFamily="34" charset="0"/>
                <a:ea typeface="Calibri" panose="020F0502020204030204" pitchFamily="34" charset="0"/>
                <a:cs typeface="Times New Roman" panose="02020603050405020304" pitchFamily="18" charset="0"/>
              </a:rPr>
              <a:t>___________</a:t>
            </a:r>
            <a:r>
              <a:rPr lang="en-US" sz="800" dirty="0">
                <a:latin typeface="Arial" panose="020B0604020202020204" pitchFamily="34" charset="0"/>
                <a:ea typeface="Calibri" panose="020F0502020204030204" pitchFamily="34" charset="0"/>
                <a:cs typeface="Times New Roman" panose="02020603050405020304" pitchFamily="18" charset="0"/>
              </a:rPr>
              <a:t>_</a:t>
            </a:r>
            <a:endParaRPr lang="bg-BG" sz="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053023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89356" y="1321546"/>
            <a:ext cx="6096000" cy="1777923"/>
          </a:xfrm>
          <a:prstGeom prst="rect">
            <a:avLst/>
          </a:prstGeom>
        </p:spPr>
        <p:txBody>
          <a:bodyPr>
            <a:spAutoFit/>
          </a:bodyPr>
          <a:lstStyle/>
          <a:p>
            <a:pPr algn="ctr">
              <a:lnSpc>
                <a:spcPct val="115000"/>
              </a:lnSpc>
              <a:spcAft>
                <a:spcPts val="1000"/>
              </a:spcAft>
            </a:pPr>
            <a:r>
              <a:rPr lang="bg-BG" sz="4400" b="1" dirty="0">
                <a:solidFill>
                  <a:srgbClr val="C00000"/>
                </a:solidFill>
                <a:latin typeface="Arial Nova"/>
                <a:ea typeface="Calibri" panose="020F0502020204030204" pitchFamily="34" charset="0"/>
                <a:cs typeface="Arial" panose="020B0604020202020204" pitchFamily="34" charset="0"/>
              </a:rPr>
              <a:t>БЛАГОДАРЯ ЗА</a:t>
            </a:r>
          </a:p>
          <a:p>
            <a:pPr algn="ctr">
              <a:lnSpc>
                <a:spcPct val="115000"/>
              </a:lnSpc>
              <a:spcAft>
                <a:spcPts val="1000"/>
              </a:spcAft>
            </a:pPr>
            <a:r>
              <a:rPr lang="bg-BG" sz="4400" b="1" dirty="0">
                <a:solidFill>
                  <a:srgbClr val="C00000"/>
                </a:solidFill>
                <a:latin typeface="Arial Nova"/>
                <a:ea typeface="Calibri" panose="020F0502020204030204" pitchFamily="34" charset="0"/>
                <a:cs typeface="Arial" panose="020B0604020202020204" pitchFamily="34" charset="0"/>
              </a:rPr>
              <a:t> ВНИМАНИЕТО !</a:t>
            </a:r>
            <a:endParaRPr lang="bg-BG" sz="4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3"/>
          <p:cNvSpPr/>
          <p:nvPr/>
        </p:nvSpPr>
        <p:spPr>
          <a:xfrm>
            <a:off x="957429" y="4807131"/>
            <a:ext cx="8465245" cy="446276"/>
          </a:xfrm>
          <a:prstGeom prst="rect">
            <a:avLst/>
          </a:prstGeom>
        </p:spPr>
        <p:txBody>
          <a:bodyPr wrap="square">
            <a:spAutoFit/>
          </a:bodyPr>
          <a:lstStyle/>
          <a:p>
            <a:pPr algn="ctr">
              <a:lnSpc>
                <a:spcPct val="115000"/>
              </a:lnSpc>
              <a:spcAft>
                <a:spcPts val="1000"/>
              </a:spcAft>
            </a:pPr>
            <a:r>
              <a:rPr lang="bg-BG" b="1" dirty="0">
                <a:latin typeface="Arial Nova"/>
                <a:ea typeface="Calibri" panose="020F0502020204030204" pitchFamily="34" charset="0"/>
                <a:cs typeface="Arial" panose="020B0604020202020204" pitchFamily="34" charset="0"/>
              </a:rPr>
              <a:t>Контролен</a:t>
            </a:r>
            <a:r>
              <a:rPr lang="bg-BG" sz="2000" dirty="0">
                <a:latin typeface="Arial Nova"/>
                <a:ea typeface="Calibri" panose="020F0502020204030204" pitchFamily="34" charset="0"/>
                <a:cs typeface="Arial" panose="020B0604020202020204" pitchFamily="34" charset="0"/>
              </a:rPr>
              <a:t> </a:t>
            </a:r>
            <a:r>
              <a:rPr lang="bg-BG" sz="2000" b="1" dirty="0">
                <a:latin typeface="Arial Nova"/>
                <a:ea typeface="Calibri" panose="020F0502020204030204" pitchFamily="34" charset="0"/>
                <a:cs typeface="Arial" panose="020B0604020202020204" pitchFamily="34" charset="0"/>
              </a:rPr>
              <a:t>съвет</a:t>
            </a:r>
            <a:r>
              <a:rPr lang="bg-BG" sz="2000" dirty="0">
                <a:latin typeface="Arial Nova"/>
                <a:ea typeface="Calibri" panose="020F0502020204030204" pitchFamily="34" charset="0"/>
                <a:cs typeface="Arial" panose="020B0604020202020204" pitchFamily="34" charset="0"/>
              </a:rPr>
              <a:t>  </a:t>
            </a:r>
            <a:r>
              <a:rPr lang="bg-BG" sz="2000" b="1" dirty="0">
                <a:latin typeface="Arial Nova"/>
                <a:ea typeface="Calibri" panose="020F0502020204030204" pitchFamily="34" charset="0"/>
                <a:cs typeface="Arial" panose="020B0604020202020204" pitchFamily="34" charset="0"/>
              </a:rPr>
              <a:t>на</a:t>
            </a:r>
            <a:r>
              <a:rPr lang="bg-BG" sz="2000" dirty="0">
                <a:latin typeface="Arial Nova"/>
                <a:ea typeface="Calibri" panose="020F0502020204030204" pitchFamily="34" charset="0"/>
                <a:cs typeface="Arial" panose="020B0604020202020204" pitchFamily="34" charset="0"/>
              </a:rPr>
              <a:t> </a:t>
            </a:r>
            <a:r>
              <a:rPr lang="bg-BG" sz="2000" b="1" dirty="0">
                <a:latin typeface="Arial Nova"/>
                <a:ea typeface="Calibri" panose="020F0502020204030204" pitchFamily="34" charset="0"/>
                <a:cs typeface="Arial" panose="020B0604020202020204" pitchFamily="34" charset="0"/>
              </a:rPr>
              <a:t>НЛРС-СЛРБ</a:t>
            </a:r>
            <a:endParaRPr lang="bg-BG" sz="20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9263617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Тема на Office">
  <a:themeElements>
    <a:clrScheme name="О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TM02900688[[fn=Facet]]</Template>
  <TotalTime>570</TotalTime>
  <Words>495</Words>
  <Application>Microsoft Office PowerPoint</Application>
  <PresentationFormat>Custom</PresentationFormat>
  <Paragraphs>188</Paragraphs>
  <Slides>13</Slides>
  <Notes>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DIRECTOR</dc:creator>
  <cp:lastModifiedBy>Gergiovski</cp:lastModifiedBy>
  <cp:revision>58</cp:revision>
  <cp:lastPrinted>2019-11-25T13:22:24Z</cp:lastPrinted>
  <dcterms:created xsi:type="dcterms:W3CDTF">2019-11-11T10:08:08Z</dcterms:created>
  <dcterms:modified xsi:type="dcterms:W3CDTF">2019-12-06T10:18:28Z</dcterms:modified>
</cp:coreProperties>
</file>